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02" y="-7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Лист1!$B$1</c:f>
              <c:strCache>
                <c:ptCount val="1"/>
                <c:pt idx="0">
                  <c:v>Ряд 1</c:v>
                </c:pt>
              </c:strCache>
            </c:strRef>
          </c:tx>
          <c:invertIfNegative val="0"/>
          <c:cat>
            <c:strRef>
              <c:f>Лист1!$A$2:$A$11</c:f>
              <c:strCache>
                <c:ptCount val="10"/>
                <c:pt idx="0">
                  <c:v>торговля</c:v>
                </c:pt>
                <c:pt idx="1">
                  <c:v>финансы</c:v>
                </c:pt>
                <c:pt idx="2">
                  <c:v>пищевая</c:v>
                </c:pt>
                <c:pt idx="3">
                  <c:v>связь</c:v>
                </c:pt>
                <c:pt idx="4">
                  <c:v>металлургия</c:v>
                </c:pt>
                <c:pt idx="5">
                  <c:v>нефтегаз</c:v>
                </c:pt>
                <c:pt idx="6">
                  <c:v>ДПИ</c:v>
                </c:pt>
                <c:pt idx="7">
                  <c:v>СМИ</c:v>
                </c:pt>
                <c:pt idx="8">
                  <c:v>химия</c:v>
                </c:pt>
                <c:pt idx="9">
                  <c:v>транспорт</c:v>
                </c:pt>
              </c:strCache>
            </c:strRef>
          </c:cat>
          <c:val>
            <c:numRef>
              <c:f>Лист1!$B$2:$B$11</c:f>
              <c:numCache>
                <c:formatCode>General</c:formatCode>
                <c:ptCount val="10"/>
                <c:pt idx="0">
                  <c:v>260</c:v>
                </c:pt>
                <c:pt idx="1">
                  <c:v>160</c:v>
                </c:pt>
                <c:pt idx="2">
                  <c:v>142</c:v>
                </c:pt>
                <c:pt idx="3">
                  <c:v>135</c:v>
                </c:pt>
                <c:pt idx="4">
                  <c:v>132</c:v>
                </c:pt>
                <c:pt idx="5">
                  <c:v>107</c:v>
                </c:pt>
                <c:pt idx="6">
                  <c:v>102</c:v>
                </c:pt>
                <c:pt idx="7">
                  <c:v>92</c:v>
                </c:pt>
                <c:pt idx="8">
                  <c:v>69</c:v>
                </c:pt>
                <c:pt idx="9">
                  <c:v>66</c:v>
                </c:pt>
              </c:numCache>
            </c:numRef>
          </c:val>
        </c:ser>
        <c:dLbls>
          <c:showLegendKey val="0"/>
          <c:showVal val="0"/>
          <c:showCatName val="0"/>
          <c:showSerName val="0"/>
          <c:showPercent val="0"/>
          <c:showBubbleSize val="0"/>
        </c:dLbls>
        <c:gapWidth val="150"/>
        <c:overlap val="100"/>
        <c:axId val="336658432"/>
        <c:axId val="333999488"/>
      </c:barChart>
      <c:catAx>
        <c:axId val="336658432"/>
        <c:scaling>
          <c:orientation val="minMax"/>
        </c:scaling>
        <c:delete val="0"/>
        <c:axPos val="b"/>
        <c:majorTickMark val="out"/>
        <c:minorTickMark val="none"/>
        <c:tickLblPos val="nextTo"/>
        <c:crossAx val="333999488"/>
        <c:crosses val="autoZero"/>
        <c:auto val="1"/>
        <c:lblAlgn val="ctr"/>
        <c:lblOffset val="100"/>
        <c:noMultiLvlLbl val="0"/>
      </c:catAx>
      <c:valAx>
        <c:axId val="333999488"/>
        <c:scaling>
          <c:orientation val="minMax"/>
        </c:scaling>
        <c:delete val="0"/>
        <c:axPos val="l"/>
        <c:majorGridlines/>
        <c:numFmt formatCode="General" sourceLinked="1"/>
        <c:majorTickMark val="out"/>
        <c:minorTickMark val="none"/>
        <c:tickLblPos val="nextTo"/>
        <c:crossAx val="336658432"/>
        <c:crosses val="autoZero"/>
        <c:crossBetween val="between"/>
      </c:valAx>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Лист1!$B$1</c:f>
              <c:strCache>
                <c:ptCount val="1"/>
                <c:pt idx="0">
                  <c:v>Ряд 1</c:v>
                </c:pt>
              </c:strCache>
            </c:strRef>
          </c:tx>
          <c:invertIfNegative val="0"/>
          <c:cat>
            <c:strRef>
              <c:f>Лист1!$A$2:$A$11</c:f>
              <c:strCache>
                <c:ptCount val="10"/>
                <c:pt idx="0">
                  <c:v>нефтегаз</c:v>
                </c:pt>
                <c:pt idx="1">
                  <c:v>пищевая</c:v>
                </c:pt>
                <c:pt idx="2">
                  <c:v>связь</c:v>
                </c:pt>
                <c:pt idx="3">
                  <c:v>финансы</c:v>
                </c:pt>
                <c:pt idx="4">
                  <c:v>торговля</c:v>
                </c:pt>
                <c:pt idx="5">
                  <c:v>машиностроение</c:v>
                </c:pt>
                <c:pt idx="6">
                  <c:v>металлургия</c:v>
                </c:pt>
                <c:pt idx="7">
                  <c:v>химия</c:v>
                </c:pt>
                <c:pt idx="8">
                  <c:v>СМИ</c:v>
                </c:pt>
                <c:pt idx="9">
                  <c:v>ДПИ</c:v>
                </c:pt>
              </c:strCache>
            </c:strRef>
          </c:cat>
          <c:val>
            <c:numRef>
              <c:f>Лист1!$B$2:$B$11</c:f>
              <c:numCache>
                <c:formatCode>General</c:formatCode>
                <c:ptCount val="10"/>
                <c:pt idx="0">
                  <c:v>355</c:v>
                </c:pt>
                <c:pt idx="1">
                  <c:v>331</c:v>
                </c:pt>
                <c:pt idx="2">
                  <c:v>267</c:v>
                </c:pt>
                <c:pt idx="3">
                  <c:v>246</c:v>
                </c:pt>
                <c:pt idx="4">
                  <c:v>209</c:v>
                </c:pt>
                <c:pt idx="5">
                  <c:v>197</c:v>
                </c:pt>
                <c:pt idx="6">
                  <c:v>165</c:v>
                </c:pt>
                <c:pt idx="7">
                  <c:v>129</c:v>
                </c:pt>
                <c:pt idx="8">
                  <c:v>124</c:v>
                </c:pt>
                <c:pt idx="9">
                  <c:v>123</c:v>
                </c:pt>
              </c:numCache>
            </c:numRef>
          </c:val>
        </c:ser>
        <c:dLbls>
          <c:showLegendKey val="0"/>
          <c:showVal val="0"/>
          <c:showCatName val="0"/>
          <c:showSerName val="0"/>
          <c:showPercent val="0"/>
          <c:showBubbleSize val="0"/>
        </c:dLbls>
        <c:gapWidth val="150"/>
        <c:overlap val="100"/>
        <c:axId val="336677888"/>
        <c:axId val="333996032"/>
      </c:barChart>
      <c:catAx>
        <c:axId val="336677888"/>
        <c:scaling>
          <c:orientation val="minMax"/>
        </c:scaling>
        <c:delete val="0"/>
        <c:axPos val="b"/>
        <c:majorTickMark val="out"/>
        <c:minorTickMark val="none"/>
        <c:tickLblPos val="nextTo"/>
        <c:crossAx val="333996032"/>
        <c:crosses val="autoZero"/>
        <c:auto val="1"/>
        <c:lblAlgn val="ctr"/>
        <c:lblOffset val="100"/>
        <c:noMultiLvlLbl val="0"/>
      </c:catAx>
      <c:valAx>
        <c:axId val="333996032"/>
        <c:scaling>
          <c:orientation val="minMax"/>
        </c:scaling>
        <c:delete val="0"/>
        <c:axPos val="l"/>
        <c:majorGridlines/>
        <c:numFmt formatCode="General" sourceLinked="1"/>
        <c:majorTickMark val="out"/>
        <c:minorTickMark val="none"/>
        <c:tickLblPos val="nextTo"/>
        <c:crossAx val="336677888"/>
        <c:crosses val="autoZero"/>
        <c:crossBetween val="between"/>
      </c:valAx>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11C97-59FB-4CD2-8452-25155ADD4A58}" type="datetimeFigureOut">
              <a:rPr lang="ru-RU" smtClean="0"/>
              <a:t>27.02.2013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B57BFE-2A11-43C5-9E57-436EDD127729}" type="slidenum">
              <a:rPr lang="ru-RU" smtClean="0"/>
              <a:t>‹#›</a:t>
            </a:fld>
            <a:endParaRPr lang="ru-RU"/>
          </a:p>
        </p:txBody>
      </p:sp>
    </p:spTree>
    <p:extLst>
      <p:ext uri="{BB962C8B-B14F-4D97-AF65-F5344CB8AC3E}">
        <p14:creationId xmlns:p14="http://schemas.microsoft.com/office/powerpoint/2010/main" val="161624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A01774-E62D-490B-85DD-62F25F5E2020}" type="slidenum">
              <a:rPr lang="ru-RU" smtClean="0"/>
              <a:t>67</a:t>
            </a:fld>
            <a:endParaRPr lang="ru-RU" dirty="0"/>
          </a:p>
        </p:txBody>
      </p:sp>
    </p:spTree>
    <p:extLst>
      <p:ext uri="{BB962C8B-B14F-4D97-AF65-F5344CB8AC3E}">
        <p14:creationId xmlns:p14="http://schemas.microsoft.com/office/powerpoint/2010/main" val="161746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9A29EB2-DBEB-4D29-BAD4-54274DCB45D9}" type="datetimeFigureOut">
              <a:rPr lang="ru-RU" smtClean="0"/>
              <a:t>27.02.2013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B8F5B7-7818-4918-97D8-D664B2B73160}" type="slidenum">
              <a:rPr lang="ru-RU" smtClean="0"/>
              <a:t>‹#›</a:t>
            </a:fld>
            <a:endParaRPr lang="ru-RU"/>
          </a:p>
        </p:txBody>
      </p:sp>
    </p:spTree>
    <p:extLst>
      <p:ext uri="{BB962C8B-B14F-4D97-AF65-F5344CB8AC3E}">
        <p14:creationId xmlns:p14="http://schemas.microsoft.com/office/powerpoint/2010/main" val="153375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A29EB2-DBEB-4D29-BAD4-54274DCB45D9}" type="datetimeFigureOut">
              <a:rPr lang="ru-RU" smtClean="0"/>
              <a:t>27.02.2013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B8F5B7-7818-4918-97D8-D664B2B73160}" type="slidenum">
              <a:rPr lang="ru-RU" smtClean="0"/>
              <a:t>‹#›</a:t>
            </a:fld>
            <a:endParaRPr lang="ru-RU"/>
          </a:p>
        </p:txBody>
      </p:sp>
    </p:spTree>
    <p:extLst>
      <p:ext uri="{BB962C8B-B14F-4D97-AF65-F5344CB8AC3E}">
        <p14:creationId xmlns:p14="http://schemas.microsoft.com/office/powerpoint/2010/main" val="303760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A29EB2-DBEB-4D29-BAD4-54274DCB45D9}" type="datetimeFigureOut">
              <a:rPr lang="ru-RU" smtClean="0"/>
              <a:t>27.02.2013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B8F5B7-7818-4918-97D8-D664B2B73160}" type="slidenum">
              <a:rPr lang="ru-RU" smtClean="0"/>
              <a:t>‹#›</a:t>
            </a:fld>
            <a:endParaRPr lang="ru-RU"/>
          </a:p>
        </p:txBody>
      </p:sp>
    </p:spTree>
    <p:extLst>
      <p:ext uri="{BB962C8B-B14F-4D97-AF65-F5344CB8AC3E}">
        <p14:creationId xmlns:p14="http://schemas.microsoft.com/office/powerpoint/2010/main" val="153024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A29EB2-DBEB-4D29-BAD4-54274DCB45D9}" type="datetimeFigureOut">
              <a:rPr lang="ru-RU" smtClean="0"/>
              <a:t>27.02.2013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B8F5B7-7818-4918-97D8-D664B2B73160}" type="slidenum">
              <a:rPr lang="ru-RU" smtClean="0"/>
              <a:t>‹#›</a:t>
            </a:fld>
            <a:endParaRPr lang="ru-RU"/>
          </a:p>
        </p:txBody>
      </p:sp>
    </p:spTree>
    <p:extLst>
      <p:ext uri="{BB962C8B-B14F-4D97-AF65-F5344CB8AC3E}">
        <p14:creationId xmlns:p14="http://schemas.microsoft.com/office/powerpoint/2010/main" val="229913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9A29EB2-DBEB-4D29-BAD4-54274DCB45D9}" type="datetimeFigureOut">
              <a:rPr lang="ru-RU" smtClean="0"/>
              <a:t>27.02.2013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B8F5B7-7818-4918-97D8-D664B2B73160}" type="slidenum">
              <a:rPr lang="ru-RU" smtClean="0"/>
              <a:t>‹#›</a:t>
            </a:fld>
            <a:endParaRPr lang="ru-RU"/>
          </a:p>
        </p:txBody>
      </p:sp>
    </p:spTree>
    <p:extLst>
      <p:ext uri="{BB962C8B-B14F-4D97-AF65-F5344CB8AC3E}">
        <p14:creationId xmlns:p14="http://schemas.microsoft.com/office/powerpoint/2010/main" val="28688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9A29EB2-DBEB-4D29-BAD4-54274DCB45D9}" type="datetimeFigureOut">
              <a:rPr lang="ru-RU" smtClean="0"/>
              <a:t>27.02.2013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B8F5B7-7818-4918-97D8-D664B2B73160}" type="slidenum">
              <a:rPr lang="ru-RU" smtClean="0"/>
              <a:t>‹#›</a:t>
            </a:fld>
            <a:endParaRPr lang="ru-RU"/>
          </a:p>
        </p:txBody>
      </p:sp>
    </p:spTree>
    <p:extLst>
      <p:ext uri="{BB962C8B-B14F-4D97-AF65-F5344CB8AC3E}">
        <p14:creationId xmlns:p14="http://schemas.microsoft.com/office/powerpoint/2010/main" val="130538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9A29EB2-DBEB-4D29-BAD4-54274DCB45D9}" type="datetimeFigureOut">
              <a:rPr lang="ru-RU" smtClean="0"/>
              <a:t>27.02.2013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9B8F5B7-7818-4918-97D8-D664B2B73160}" type="slidenum">
              <a:rPr lang="ru-RU" smtClean="0"/>
              <a:t>‹#›</a:t>
            </a:fld>
            <a:endParaRPr lang="ru-RU"/>
          </a:p>
        </p:txBody>
      </p:sp>
    </p:spTree>
    <p:extLst>
      <p:ext uri="{BB962C8B-B14F-4D97-AF65-F5344CB8AC3E}">
        <p14:creationId xmlns:p14="http://schemas.microsoft.com/office/powerpoint/2010/main" val="3458552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9A29EB2-DBEB-4D29-BAD4-54274DCB45D9}" type="datetimeFigureOut">
              <a:rPr lang="ru-RU" smtClean="0"/>
              <a:t>27.02.2013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B8F5B7-7818-4918-97D8-D664B2B73160}" type="slidenum">
              <a:rPr lang="ru-RU" smtClean="0"/>
              <a:t>‹#›</a:t>
            </a:fld>
            <a:endParaRPr lang="ru-RU"/>
          </a:p>
        </p:txBody>
      </p:sp>
    </p:spTree>
    <p:extLst>
      <p:ext uri="{BB962C8B-B14F-4D97-AF65-F5344CB8AC3E}">
        <p14:creationId xmlns:p14="http://schemas.microsoft.com/office/powerpoint/2010/main" val="904829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9A29EB2-DBEB-4D29-BAD4-54274DCB45D9}" type="datetimeFigureOut">
              <a:rPr lang="ru-RU" smtClean="0"/>
              <a:t>27.02.2013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9B8F5B7-7818-4918-97D8-D664B2B73160}" type="slidenum">
              <a:rPr lang="ru-RU" smtClean="0"/>
              <a:t>‹#›</a:t>
            </a:fld>
            <a:endParaRPr lang="ru-RU"/>
          </a:p>
        </p:txBody>
      </p:sp>
    </p:spTree>
    <p:extLst>
      <p:ext uri="{BB962C8B-B14F-4D97-AF65-F5344CB8AC3E}">
        <p14:creationId xmlns:p14="http://schemas.microsoft.com/office/powerpoint/2010/main" val="262062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9A29EB2-DBEB-4D29-BAD4-54274DCB45D9}" type="datetimeFigureOut">
              <a:rPr lang="ru-RU" smtClean="0"/>
              <a:t>27.02.2013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B8F5B7-7818-4918-97D8-D664B2B73160}" type="slidenum">
              <a:rPr lang="ru-RU" smtClean="0"/>
              <a:t>‹#›</a:t>
            </a:fld>
            <a:endParaRPr lang="ru-RU"/>
          </a:p>
        </p:txBody>
      </p:sp>
    </p:spTree>
    <p:extLst>
      <p:ext uri="{BB962C8B-B14F-4D97-AF65-F5344CB8AC3E}">
        <p14:creationId xmlns:p14="http://schemas.microsoft.com/office/powerpoint/2010/main" val="330928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9A29EB2-DBEB-4D29-BAD4-54274DCB45D9}" type="datetimeFigureOut">
              <a:rPr lang="ru-RU" smtClean="0"/>
              <a:t>27.02.2013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B8F5B7-7818-4918-97D8-D664B2B73160}" type="slidenum">
              <a:rPr lang="ru-RU" smtClean="0"/>
              <a:t>‹#›</a:t>
            </a:fld>
            <a:endParaRPr lang="ru-RU"/>
          </a:p>
        </p:txBody>
      </p:sp>
    </p:spTree>
    <p:extLst>
      <p:ext uri="{BB962C8B-B14F-4D97-AF65-F5344CB8AC3E}">
        <p14:creationId xmlns:p14="http://schemas.microsoft.com/office/powerpoint/2010/main" val="190395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29EB2-DBEB-4D29-BAD4-54274DCB45D9}" type="datetimeFigureOut">
              <a:rPr lang="ru-RU" smtClean="0"/>
              <a:t>27.02.2013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8F5B7-7818-4918-97D8-D664B2B73160}" type="slidenum">
              <a:rPr lang="ru-RU" smtClean="0"/>
              <a:t>‹#›</a:t>
            </a:fld>
            <a:endParaRPr lang="ru-RU"/>
          </a:p>
        </p:txBody>
      </p:sp>
    </p:spTree>
    <p:extLst>
      <p:ext uri="{BB962C8B-B14F-4D97-AF65-F5344CB8AC3E}">
        <p14:creationId xmlns:p14="http://schemas.microsoft.com/office/powerpoint/2010/main" val="1540589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2.xml"/><Relationship Id="rId5" Type="http://schemas.openxmlformats.org/officeDocument/2006/relationships/image" Target="../media/image124.jpeg"/><Relationship Id="rId4" Type="http://schemas.openxmlformats.org/officeDocument/2006/relationships/image" Target="../media/image69.jpeg"/></Relationships>
</file>

<file path=ppt/slides/_rels/slide106.xml.rels><?xml version="1.0" encoding="UTF-8" standalone="yes"?>
<Relationships xmlns="http://schemas.openxmlformats.org/package/2006/relationships"><Relationship Id="rId2" Type="http://schemas.openxmlformats.org/officeDocument/2006/relationships/hyperlink" Target="consultantplus://offline/ref=AA0533DE0B59A9BE7C15B06514639553E1BC247D543C02E37FCC8DE6AE06B8F"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8" Type="http://schemas.openxmlformats.org/officeDocument/2006/relationships/hyperlink" Target="http://www.imf.org/" TargetMode="External"/><Relationship Id="rId3" Type="http://schemas.openxmlformats.org/officeDocument/2006/relationships/hyperlink" Target="http://www.minfin.ru/" TargetMode="External"/><Relationship Id="rId7" Type="http://schemas.openxmlformats.org/officeDocument/2006/relationships/hyperlink" Target="http://www.fatf-gafi.org/TerFinance_en.htm" TargetMode="External"/><Relationship Id="rId12" Type="http://schemas.openxmlformats.org/officeDocument/2006/relationships/hyperlink" Target="http://www.rosswift.ru/" TargetMode="External"/><Relationship Id="rId2" Type="http://schemas.openxmlformats.org/officeDocument/2006/relationships/hyperlink" Target="http://www.cbr.ru/" TargetMode="External"/><Relationship Id="rId1" Type="http://schemas.openxmlformats.org/officeDocument/2006/relationships/slideLayout" Target="../slideLayouts/slideLayout2.xml"/><Relationship Id="rId6" Type="http://schemas.openxmlformats.org/officeDocument/2006/relationships/hyperlink" Target="http://www.fatf-gafi.org/" TargetMode="External"/><Relationship Id="rId11" Type="http://schemas.openxmlformats.org/officeDocument/2006/relationships/hyperlink" Target="http://www.wolfsberg-principles.com/" TargetMode="External"/><Relationship Id="rId5" Type="http://schemas.openxmlformats.org/officeDocument/2006/relationships/hyperlink" Target="http://www.fedsfm.ru/" TargetMode="External"/><Relationship Id="rId10" Type="http://schemas.openxmlformats.org/officeDocument/2006/relationships/hyperlink" Target="http://www.imolin.org/" TargetMode="External"/><Relationship Id="rId4" Type="http://schemas.openxmlformats.org/officeDocument/2006/relationships/hyperlink" Target="http://www.rosfinnadzor.ru/" TargetMode="External"/><Relationship Id="rId9" Type="http://schemas.openxmlformats.org/officeDocument/2006/relationships/hyperlink" Target="http://www.worldbank.r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52.jpeg"/></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finomenov.ru/economy/5623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hyperlink" Target="http://www.rusichi-center.ru/e/3168554"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6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60.jpeg"/></Relationships>
</file>

<file path=ppt/slides/_rels/slide7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7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77.jpeg"/><Relationship Id="rId4" Type="http://schemas.openxmlformats.org/officeDocument/2006/relationships/image" Target="../media/image76.jpeg"/></Relationships>
</file>

<file path=ppt/slides/_rels/slide8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88.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jpeg"/><Relationship Id="rId7" Type="http://schemas.openxmlformats.org/officeDocument/2006/relationships/image" Target="../media/image88.jpeg"/><Relationship Id="rId12" Type="http://schemas.openxmlformats.org/officeDocument/2006/relationships/image" Target="../media/image93.png"/><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87.jpeg"/><Relationship Id="rId11" Type="http://schemas.openxmlformats.org/officeDocument/2006/relationships/image" Target="../media/image92.jpeg"/><Relationship Id="rId5" Type="http://schemas.openxmlformats.org/officeDocument/2006/relationships/image" Target="../media/image86.png"/><Relationship Id="rId10" Type="http://schemas.openxmlformats.org/officeDocument/2006/relationships/image" Target="../media/image91.jpeg"/><Relationship Id="rId4" Type="http://schemas.openxmlformats.org/officeDocument/2006/relationships/image" Target="../media/image85.png"/><Relationship Id="rId9" Type="http://schemas.openxmlformats.org/officeDocument/2006/relationships/image" Target="../media/image90.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9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10.jpeg"/><Relationship Id="rId3" Type="http://schemas.openxmlformats.org/officeDocument/2006/relationships/image" Target="../media/image101.jpeg"/><Relationship Id="rId7" Type="http://schemas.openxmlformats.org/officeDocument/2006/relationships/image" Target="../media/image105.png"/><Relationship Id="rId12" Type="http://schemas.openxmlformats.org/officeDocument/2006/relationships/image" Target="../media/image109.jpeg"/><Relationship Id="rId2" Type="http://schemas.openxmlformats.org/officeDocument/2006/relationships/image" Target="../media/image100.jpeg"/><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08.jpeg"/><Relationship Id="rId5" Type="http://schemas.openxmlformats.org/officeDocument/2006/relationships/image" Target="../media/image103.jpeg"/><Relationship Id="rId10" Type="http://schemas.openxmlformats.org/officeDocument/2006/relationships/image" Target="../media/image107.jpeg"/><Relationship Id="rId4" Type="http://schemas.openxmlformats.org/officeDocument/2006/relationships/image" Target="../media/image102.jpeg"/><Relationship Id="rId9" Type="http://schemas.openxmlformats.org/officeDocument/2006/relationships/image" Target="../media/image106.jpeg"/></Relationships>
</file>

<file path=ppt/slides/_rels/slide94.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image" Target="../media/image111.jpeg"/><Relationship Id="rId7" Type="http://schemas.openxmlformats.org/officeDocument/2006/relationships/image" Target="../media/image112.jpeg"/><Relationship Id="rId2" Type="http://schemas.openxmlformats.org/officeDocument/2006/relationships/image" Target="../media/image108.jpeg"/><Relationship Id="rId1" Type="http://schemas.openxmlformats.org/officeDocument/2006/relationships/slideLayout" Target="../slideLayouts/slideLayout2.xml"/><Relationship Id="rId6" Type="http://schemas.openxmlformats.org/officeDocument/2006/relationships/image" Target="../media/image110.jpeg"/><Relationship Id="rId5" Type="http://schemas.openxmlformats.org/officeDocument/2006/relationships/image" Target="../media/image99.jpeg"/><Relationship Id="rId4" Type="http://schemas.openxmlformats.org/officeDocument/2006/relationships/image" Target="../media/image109.jpeg"/></Relationships>
</file>

<file path=ppt/slides/_rels/slide9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xml"/><Relationship Id="rId4" Type="http://schemas.openxmlformats.org/officeDocument/2006/relationships/image" Target="../media/image116.jpeg"/></Relationships>
</file>

<file path=ppt/slides/_rels/slide97.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 Id="rId4" Type="http://schemas.openxmlformats.org/officeDocument/2006/relationships/image" Target="../media/image119.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67544" y="523528"/>
            <a:ext cx="8280920" cy="2941476"/>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Picture 2" descr="C:\Documents and Settings\Kraft\Мои документы\Мои рисунки\Море\Заставки\images (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212" y="523528"/>
            <a:ext cx="4348252" cy="2941476"/>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755575" y="841655"/>
            <a:ext cx="2880320"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Times New Roman" pitchFamily="18" charset="0"/>
                <a:cs typeface="Times New Roman" pitchFamily="18" charset="0"/>
              </a:rPr>
              <a:t>Тема 8</a:t>
            </a:r>
            <a:endParaRPr lang="ru-RU" sz="6000" dirty="0">
              <a:latin typeface="Times New Roman" pitchFamily="18" charset="0"/>
              <a:cs typeface="Times New Roman" pitchFamily="18" charset="0"/>
            </a:endParaRPr>
          </a:p>
        </p:txBody>
      </p:sp>
      <p:sp>
        <p:nvSpPr>
          <p:cNvPr id="12" name="Прямоугольник 11"/>
          <p:cNvSpPr/>
          <p:nvPr/>
        </p:nvSpPr>
        <p:spPr>
          <a:xfrm>
            <a:off x="467544" y="3465004"/>
            <a:ext cx="8280920" cy="2844316"/>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accent1"/>
                </a:solidFill>
                <a:latin typeface="Times New Roman" pitchFamily="18" charset="0"/>
                <a:cs typeface="Times New Roman" pitchFamily="18" charset="0"/>
              </a:rPr>
              <a:t>Экономическая безопасность предприятия. Защита бизнеса от внешнего поглощения.</a:t>
            </a:r>
            <a:endParaRPr lang="ru-RU" sz="2800" dirty="0">
              <a:solidFill>
                <a:schemeClr val="accent1"/>
              </a:solidFill>
              <a:latin typeface="Times New Roman" pitchFamily="18" charset="0"/>
              <a:cs typeface="Times New Roman" pitchFamily="18" charset="0"/>
            </a:endParaRPr>
          </a:p>
        </p:txBody>
      </p:sp>
      <p:pic>
        <p:nvPicPr>
          <p:cNvPr id="7" name="Picture 2" descr="C:\Documents and Settings\Kraft\Мои документы\Фотографии\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744" y="2119133"/>
            <a:ext cx="739983" cy="71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285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15816" y="1340768"/>
            <a:ext cx="2916324" cy="3600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1400" dirty="0" smtClean="0"/>
              <a:t>Гай Красс, будучи самым богатым римлянином, политическим соратником и финансистом Юлия Цезаря, изобрел технологию захвата недвижимости.</a:t>
            </a:r>
          </a:p>
          <a:p>
            <a:r>
              <a:rPr lang="ru-RU" sz="1400" dirty="0" smtClean="0"/>
              <a:t>Он, «из благотворительности», содержал несколько частных пожарных команд. Гася пожары, люди Красса лишали горящую недвижимость товарного вида. Через своих людей Красс скупал ее по дешевке, а продавал дорого. Иногда, пожарные команды Красса специально поджигали чужую собственность, а потом ее тушили по уже отработанной схеме.</a:t>
            </a:r>
            <a:endParaRPr lang="ru-RU" sz="1400" dirty="0"/>
          </a:p>
        </p:txBody>
      </p:sp>
      <p:pic>
        <p:nvPicPr>
          <p:cNvPr id="5" name="Picture 2" descr="C:\Users\User\Pictures\Античные статуи\1350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2243336" cy="31831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23528" y="5229200"/>
            <a:ext cx="5508612"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1200" dirty="0" smtClean="0"/>
              <a:t>В </a:t>
            </a:r>
            <a:r>
              <a:rPr lang="en-US" sz="1200" dirty="0" smtClean="0"/>
              <a:t>XIV </a:t>
            </a:r>
            <a:r>
              <a:rPr lang="ru-RU" sz="1200" dirty="0" smtClean="0"/>
              <a:t>веке французский король Филипп Красивый при пособничестве Папы Римского Климента инспирировал судебный процесс против духовного рыцарского ордена Храма Господня, больше известного как орден тамплиеров. Цель процесса: отобрать накопленные богатства, земли и замки.</a:t>
            </a:r>
            <a:endParaRPr lang="ru-RU" sz="1200" dirty="0"/>
          </a:p>
        </p:txBody>
      </p:sp>
      <p:sp>
        <p:nvSpPr>
          <p:cNvPr id="8" name="Прямоугольник 7"/>
          <p:cNvSpPr/>
          <p:nvPr/>
        </p:nvSpPr>
        <p:spPr>
          <a:xfrm>
            <a:off x="6300192" y="1340768"/>
            <a:ext cx="2564313" cy="15624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1200" dirty="0" smtClean="0"/>
              <a:t>В Персии в </a:t>
            </a:r>
            <a:r>
              <a:rPr lang="en-US" sz="1200" dirty="0" smtClean="0"/>
              <a:t>XV </a:t>
            </a:r>
            <a:r>
              <a:rPr lang="ru-RU" sz="1200" dirty="0" smtClean="0"/>
              <a:t>веке богатому вельможе понравились наложницы из гарема визиря Джамала. Он оклеветал визиря, добился его казни, а затем пригласил вдов Джамала в свой гарем.</a:t>
            </a:r>
            <a:endParaRPr lang="ru-RU" sz="1200" dirty="0"/>
          </a:p>
        </p:txBody>
      </p:sp>
      <p:sp>
        <p:nvSpPr>
          <p:cNvPr id="9" name="Прямоугольник 8"/>
          <p:cNvSpPr/>
          <p:nvPr/>
        </p:nvSpPr>
        <p:spPr>
          <a:xfrm>
            <a:off x="323528" y="404664"/>
            <a:ext cx="5012585"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Древний мир и средние века</a:t>
            </a:r>
            <a:endParaRPr lang="ru-RU" sz="1400" dirty="0"/>
          </a:p>
        </p:txBody>
      </p:sp>
      <p:sp>
        <p:nvSpPr>
          <p:cNvPr id="11" name="Прямоугольник 10"/>
          <p:cNvSpPr/>
          <p:nvPr/>
        </p:nvSpPr>
        <p:spPr>
          <a:xfrm>
            <a:off x="7839355" y="404664"/>
            <a:ext cx="914400" cy="50405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R&amp;G</a:t>
            </a:r>
            <a:endParaRPr lang="ru-RU" sz="2000" b="1" dirty="0"/>
          </a:p>
        </p:txBody>
      </p:sp>
      <p:pic>
        <p:nvPicPr>
          <p:cNvPr id="5122" name="Picture 2" descr="C:\Users\User\Pictures\imagesCASKKA3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490" y="3318120"/>
            <a:ext cx="2132265" cy="297525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6011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340768"/>
            <a:ext cx="6480720" cy="511256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lang="ru-RU" sz="1200" dirty="0" smtClean="0"/>
          </a:p>
          <a:p>
            <a:r>
              <a:rPr lang="ru-RU" sz="1200" dirty="0" smtClean="0"/>
              <a:t>На </a:t>
            </a:r>
            <a:r>
              <a:rPr lang="ru-RU" sz="1200" dirty="0"/>
              <a:t>очередном пленарном заседании (16.02.2012 г., Париж) Группа разработки финансовых мер борьбы с отмыванием денег (ФАТФ) утвердила новую редакцию рекомендаций, являющихся международным стандартом в сфере противодействия отмыванию преступных доходов, финансированию терроризма, а теперь и противодействию распространения оружия массового уничтожения (ПОД/ФТ).</a:t>
            </a:r>
          </a:p>
          <a:p>
            <a:endParaRPr lang="ru-RU" sz="1200" dirty="0" smtClean="0"/>
          </a:p>
          <a:p>
            <a:r>
              <a:rPr lang="ru-RU" sz="1200" dirty="0" smtClean="0"/>
              <a:t>На </a:t>
            </a:r>
            <a:r>
              <a:rPr lang="ru-RU" sz="1200" dirty="0"/>
              <a:t>данном заседании президент ФАТФ Джанкарло Дель Буфало заявил, что утверждение пересмотренных рекомендаций демонстрирует приверженность всех государств-членов к общему делу по ПОД/ФТ. Пересмотренные рекомендации включают в себя требования по укреплению гарантий в финансовом секторе, укреплению правоохранительных инструментов и укреплению международного сотрудничества.</a:t>
            </a:r>
          </a:p>
          <a:p>
            <a:endParaRPr lang="ru-RU" sz="1200" dirty="0" smtClean="0"/>
          </a:p>
          <a:p>
            <a:r>
              <a:rPr lang="ru-RU" sz="1200" dirty="0" smtClean="0"/>
              <a:t>На </a:t>
            </a:r>
            <a:r>
              <a:rPr lang="ru-RU" sz="1200" dirty="0"/>
              <a:t>сегодняшний день отмывание преступных доходов, финансирование терроризма и иные виды незаконного финансирования представляют угрозу для безопасности, развития и безупречности финансовой системы, по оценкам размеры «отмытых» преступных доходов составляют от 2 до 5% от мирового ВВП.</a:t>
            </a:r>
          </a:p>
          <a:p>
            <a:r>
              <a:rPr lang="ru-RU" sz="1200" dirty="0"/>
              <a:t>Пересмотренные стандарты ФАТФ нацелены на усиление глобальных мер зашиты от незаконного финансирования и обеспечат странам возможность более скрупулезно и полноценно выполнять эти рекомендации.</a:t>
            </a:r>
          </a:p>
          <a:p>
            <a:endParaRPr lang="ru-RU" sz="1200" dirty="0" smtClean="0"/>
          </a:p>
          <a:p>
            <a:r>
              <a:rPr lang="ru-RU" sz="1200" dirty="0" smtClean="0"/>
              <a:t>На </a:t>
            </a:r>
            <a:r>
              <a:rPr lang="ru-RU" sz="1200" dirty="0"/>
              <a:t>глобальном уровне ФАТФ также будет следить и принимать меры в целях содействия осуществлению этих стандартов, поскольку соблюдение государствами рекомендаций ФАТФ:</a:t>
            </a:r>
          </a:p>
          <a:p>
            <a:pPr marL="171450" indent="-171450">
              <a:buFont typeface="Wingdings" pitchFamily="2" charset="2"/>
              <a:buChar char="v"/>
            </a:pPr>
            <a:r>
              <a:rPr lang="ru-RU" sz="1200" dirty="0" smtClean="0"/>
              <a:t>позволит </a:t>
            </a:r>
            <a:r>
              <a:rPr lang="ru-RU" sz="1200" dirty="0"/>
              <a:t>обеспечить более прочную основу для ПОД/ФТ и для решения проблем по новым угрозам международной финансовой системе;</a:t>
            </a:r>
          </a:p>
          <a:p>
            <a:pPr marL="171450" indent="-171450">
              <a:buFont typeface="Wingdings" pitchFamily="2" charset="2"/>
              <a:buChar char="v"/>
            </a:pPr>
            <a:r>
              <a:rPr lang="ru-RU" sz="1200" dirty="0" smtClean="0"/>
              <a:t>позволит </a:t>
            </a:r>
            <a:r>
              <a:rPr lang="ru-RU" sz="1200" dirty="0"/>
              <a:t>национальным органам власти принимать более эффективные меры ПОД/ФТ на всех уровнях - от идентификации клиентов до завершения уголовного преследования и конфискации имущества.</a:t>
            </a:r>
          </a:p>
          <a:p>
            <a:pPr marL="171450" indent="-171450" algn="ctr">
              <a:buFont typeface="Wingdings" pitchFamily="2" charset="2"/>
              <a:buChar char="v"/>
            </a:pPr>
            <a:endParaRPr lang="ru-RU" sz="1200" dirty="0"/>
          </a:p>
        </p:txBody>
      </p:sp>
      <p:sp>
        <p:nvSpPr>
          <p:cNvPr id="6" name="Прямоугольник 5"/>
          <p:cNvSpPr/>
          <p:nvPr/>
        </p:nvSpPr>
        <p:spPr>
          <a:xfrm>
            <a:off x="395536" y="332656"/>
            <a:ext cx="3456384" cy="5760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solidFill>
                  <a:schemeClr val="tx1"/>
                </a:solidFill>
              </a:rPr>
              <a:t>Динамика рекомендаций ФАТФ </a:t>
            </a:r>
            <a:endParaRPr lang="ru-RU" sz="1400" dirty="0">
              <a:solidFill>
                <a:schemeClr val="tx1"/>
              </a:solidFill>
            </a:endParaRPr>
          </a:p>
        </p:txBody>
      </p:sp>
      <p:pic>
        <p:nvPicPr>
          <p:cNvPr id="10242" name="Picture 2" descr="C:\Users\User\Pictures\Финмониторинг\iCADI74Z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199" y="188640"/>
            <a:ext cx="2304257" cy="9016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er\Pictures\iCADL2G4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706" y="1340768"/>
            <a:ext cx="1428750" cy="14287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257877" y="3133830"/>
            <a:ext cx="1408407" cy="655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Джанкарло</a:t>
            </a:r>
          </a:p>
          <a:p>
            <a:pPr algn="ctr"/>
            <a:r>
              <a:rPr lang="ru-RU" sz="1200" dirty="0" smtClean="0"/>
              <a:t> Дель Буфало,</a:t>
            </a:r>
          </a:p>
          <a:p>
            <a:pPr algn="ctr"/>
            <a:r>
              <a:rPr lang="ru-RU" sz="1200" dirty="0" smtClean="0"/>
              <a:t>Президент ФАТФ</a:t>
            </a:r>
            <a:endParaRPr lang="ru-RU" sz="1200" dirty="0"/>
          </a:p>
        </p:txBody>
      </p:sp>
    </p:spTree>
    <p:extLst>
      <p:ext uri="{BB962C8B-B14F-4D97-AF65-F5344CB8AC3E}">
        <p14:creationId xmlns:p14="http://schemas.microsoft.com/office/powerpoint/2010/main" val="32874484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04664"/>
            <a:ext cx="8280920" cy="5976664"/>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u="sng" dirty="0"/>
              <a:t>Основные изменения в рекомендациях ФАТФ</a:t>
            </a:r>
            <a:r>
              <a:rPr lang="ru-RU" sz="1200" u="sng" dirty="0" smtClean="0"/>
              <a:t>:</a:t>
            </a:r>
          </a:p>
          <a:p>
            <a:endParaRPr lang="ru-RU" sz="1200" dirty="0"/>
          </a:p>
          <a:p>
            <a:r>
              <a:rPr lang="ru-RU" sz="1200" dirty="0"/>
              <a:t>1) </a:t>
            </a:r>
            <a:r>
              <a:rPr lang="ru-RU" sz="1200" b="1" dirty="0"/>
              <a:t>Применение риск-ориентированного подхода</a:t>
            </a:r>
            <a:r>
              <a:rPr lang="ru-RU" sz="1200" dirty="0"/>
              <a:t>: Пересмотренные Рекомендации требуют от стран использовать основанный на оценке риска подход (риск-ориентированный подход) при реализации мер ПОД/ФТ. Странам следует понимать угрожающие им риски отмывания денег и финансирования терроризма и адаптировать свои системы ПОД/ФТ, исходя из характера этих рисков – применять усиленные меры в областях повышенного риска и упрощенные меры там, где риск является невысоким. Используя основанный на оценке риска подход, страны смогут более эффективно направлять свои ресурсы и реализовывать предупредительные/профилактические меры, соответствующие уровню риска в конкретных секторах или сферах деятельности. Надлежащим образом используемый подход, основанный на оценке риска, сделает систему ПОД/ФТ более эффективной и менее затратной.</a:t>
            </a:r>
          </a:p>
          <a:p>
            <a:r>
              <a:rPr lang="ru-RU" sz="1200" dirty="0"/>
              <a:t>2) </a:t>
            </a:r>
            <a:r>
              <a:rPr lang="ru-RU" sz="1200" b="1" dirty="0"/>
              <a:t>Прозрачность</a:t>
            </a:r>
            <a:r>
              <a:rPr lang="ru-RU" sz="1200" dirty="0"/>
              <a:t>: Отсутствие/недостаток прозрачности в вопросах, кающихся владения или контроля над юридическими лицами и юридическими образованиями, либо касающихся участников электронных переводов денег делает их уязвимыми для незаконного использования преступниками и террористами. ФАТФ стремится значительно повысить прозрачность в рамках пересмотра Рекомендаций, что означает введение требований о наличии надежной информации о бенефициарном владении и контроле над компаниями, трастами и иными юридическими лицами или юридическими образованиями. Это также означает предъявление более жестких требований к информации, которая должна сопровождать электронные переводы денежных средств. Меры по повышению прозрачности, реализованные в глобальном масштабе, затруднят сокрытие своей деятельности преступниками и террористами, а также укрепят глобальные усилия, направленные на борьбу коррупцией.</a:t>
            </a:r>
          </a:p>
          <a:p>
            <a:r>
              <a:rPr lang="ru-RU" sz="1200" dirty="0"/>
              <a:t>3) </a:t>
            </a:r>
            <a:r>
              <a:rPr lang="ru-RU" sz="1200" b="1" dirty="0"/>
              <a:t>Международное сотрудничество</a:t>
            </a:r>
            <a:r>
              <a:rPr lang="ru-RU" sz="1200" dirty="0"/>
              <a:t>: По мере того, как угрозы отмывания денег и финансирования терроризма приобретают все более глобальный характер, ФАТФ также увеличила масштабы международного сотрудничества между компетентными органами и финансовыми группами. Пересмотренные Рекомендации будут способствовать принятию мер по более эффективному обмену информацией, отслеживанию, замораживанию, конфискации и репатриации незаконных активов.</a:t>
            </a:r>
          </a:p>
          <a:p>
            <a:r>
              <a:rPr lang="ru-RU" sz="1200" dirty="0"/>
              <a:t>4) </a:t>
            </a:r>
            <a:r>
              <a:rPr lang="ru-RU" sz="1200" b="1" dirty="0"/>
              <a:t>Более простые, ясные и актуальные</a:t>
            </a:r>
            <a:r>
              <a:rPr lang="ru-RU" sz="1200" dirty="0"/>
              <a:t>: ФАТФ актуализировала свои Рекомендации с тем, чтобы отразить изменения, происходящие в финансовом секторе (например, для введения более четких требований для финансовых групп, которые полагаются друг на друга при осуществлении необходимых мер контроля в области ПОД/ФТ), а также для использования опыта, накопленного странами при реализации Рекомендаций ФАТФ (например, путем уточнения требований, касающихся надлежащей проверки клиентов, в случае, если страны испытывают практические затруднения при их выполнении).</a:t>
            </a:r>
          </a:p>
          <a:p>
            <a:pPr algn="ctr"/>
            <a:endParaRPr lang="ru-RU" sz="1200" dirty="0"/>
          </a:p>
        </p:txBody>
      </p:sp>
    </p:spTree>
    <p:extLst>
      <p:ext uri="{BB962C8B-B14F-4D97-AF65-F5344CB8AC3E}">
        <p14:creationId xmlns:p14="http://schemas.microsoft.com/office/powerpoint/2010/main" val="1367411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95536"/>
            <a:ext cx="8280920" cy="598579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dirty="0"/>
              <a:t>5) </a:t>
            </a:r>
            <a:r>
              <a:rPr lang="ru-RU" sz="1200" b="1" dirty="0"/>
              <a:t>Всеохватывающие</a:t>
            </a:r>
            <a:r>
              <a:rPr lang="ru-RU" sz="1200" dirty="0"/>
              <a:t>: Рекомендации были актуализированы для отражения вопросов, поднятых представителями частного сектора и гражданского общества, а все изменения и дополнения были разработаны путем проведения публичных консультаций. </a:t>
            </a:r>
            <a:endParaRPr lang="ru-RU" sz="1200" dirty="0" smtClean="0"/>
          </a:p>
          <a:p>
            <a:r>
              <a:rPr lang="ru-RU" sz="1200" dirty="0" smtClean="0"/>
              <a:t>6</a:t>
            </a:r>
            <a:r>
              <a:rPr lang="ru-RU" sz="1200" dirty="0"/>
              <a:t>) </a:t>
            </a:r>
            <a:r>
              <a:rPr lang="ru-RU" sz="1200" b="1" dirty="0"/>
              <a:t>Новые угрозы и приоритетные задачи: </a:t>
            </a:r>
            <a:r>
              <a:rPr lang="ru-RU" sz="1200" dirty="0"/>
              <a:t>ФАТФ реагирует на новые и возникающие угрозы, связанные с незаконным финансированием, а также решает приоритетные задачи, поставленные международным сообществом, т.е. большой двадцаткой. </a:t>
            </a:r>
            <a:endParaRPr lang="ru-RU" sz="1200" dirty="0" smtClean="0"/>
          </a:p>
          <a:p>
            <a:r>
              <a:rPr lang="ru-RU" sz="1200" dirty="0" smtClean="0"/>
              <a:t>Ключевыми </a:t>
            </a:r>
            <a:r>
              <a:rPr lang="ru-RU" sz="1200" dirty="0"/>
              <a:t>вопросами, на которых сосредоточено внимание, являются:</a:t>
            </a:r>
          </a:p>
          <a:p>
            <a:r>
              <a:rPr lang="ru-RU" sz="1200" dirty="0"/>
              <a:t>а) </a:t>
            </a:r>
            <a:r>
              <a:rPr lang="ru-RU" sz="1200" b="1" i="1" dirty="0"/>
              <a:t>борьба с финансированием распространения оружия массового уничтожения</a:t>
            </a:r>
            <a:r>
              <a:rPr lang="ru-RU" sz="1200" dirty="0"/>
              <a:t>: Незаконное распространение оружия массового уничтожения вызывает большую озабоченность с точки зрения обеспечения безопасности, и финансовые меры могут оказаться эффективным инструментом для противодействия этой угрозе. ФАТФ приняла новую Рекомендацию, направленную на обеспечение согласованного и эффективного применения адресных финансовых санкций по требованию Совета безопасности ООН.</a:t>
            </a:r>
          </a:p>
          <a:p>
            <a:r>
              <a:rPr lang="ru-RU" sz="1200" dirty="0"/>
              <a:t>б) </a:t>
            </a:r>
            <a:r>
              <a:rPr lang="ru-RU" sz="1200" b="1" i="1" dirty="0"/>
              <a:t>коррупция</a:t>
            </a:r>
            <a:r>
              <a:rPr lang="ru-RU" sz="1200" dirty="0"/>
              <a:t>: Рекомендации ФАТФ ужесточают требования в отношении политических деятелей, которые могут представлять повышенный коррупционный риск в силу занимаемых ими постов. Требование о применении усиленных мер надлежащей проверки в отношении иностранных политических деятелей было расширено путем введения новых требований в отношении национальных политических деятелей и международных организаций, а также в отношении членов семей и близких связей – с отражением методов, используемых коррумпированными чиновниками и клептократами для отмывания коррупционных доходов. В перспективе благодаря новым стандартам ФАТФ будет более широко внедряться практика проверки источников их денежных средств.</a:t>
            </a:r>
          </a:p>
          <a:p>
            <a:r>
              <a:rPr lang="ru-RU" sz="1200" dirty="0"/>
              <a:t>в) </a:t>
            </a:r>
            <a:r>
              <a:rPr lang="ru-RU" sz="1200" b="1" i="1" dirty="0"/>
              <a:t>налоговые преступления</a:t>
            </a:r>
            <a:r>
              <a:rPr lang="ru-RU" sz="1200" dirty="0"/>
              <a:t>: Список предикатных преступлений, используемых для отмывания денег, был расширен, и теперь включает налоговые преступления. Это позволит расширить и распространить полномочия, используемые для противодействия отмыванию денег, на незаконное уклонение от уплаты налогов и на доходы, полученные в результате уклонения от налогообложения. Это также послужит укреплению взаимодействия между налоговыми органами и органами, отвечающими за противодействие отмыванию денег, и устранит возможные препятствия на пути международного сотрудничества в вопросах борьбы с налоговыми преступлениями.</a:t>
            </a:r>
          </a:p>
          <a:p>
            <a:r>
              <a:rPr lang="ru-RU" sz="1200" dirty="0"/>
              <a:t>г) </a:t>
            </a:r>
            <a:r>
              <a:rPr lang="ru-RU" sz="1200" b="1" i="1" dirty="0"/>
              <a:t>финансирование терроризма</a:t>
            </a:r>
            <a:r>
              <a:rPr lang="ru-RU" sz="1200" dirty="0"/>
              <a:t>: Финансирование терроризма остается вопросом, вызывающим серьезную озабоченность международного сообщества, и в Стандартах ФАТФ ему по-прежнему уделяется основное внимание. Девять Специальных Рекомендаций ФАТФ, касающихся борьбы с финансированием терроризма, были полностью объединены с Сорока Рекомендациями. Это отражает тот факт, что проблема финансирования терроризма является долговременной озабоченностью, а также отражает связь между мерами по противодействию отмыванию денег и мерами, направленными на борьбу с финансированием терроризма.</a:t>
            </a:r>
          </a:p>
          <a:p>
            <a:pPr algn="ctr"/>
            <a:endParaRPr lang="ru-RU" sz="1200" dirty="0"/>
          </a:p>
        </p:txBody>
      </p:sp>
    </p:spTree>
    <p:extLst>
      <p:ext uri="{BB962C8B-B14F-4D97-AF65-F5344CB8AC3E}">
        <p14:creationId xmlns:p14="http://schemas.microsoft.com/office/powerpoint/2010/main" val="13310736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501008"/>
            <a:ext cx="8352928" cy="2880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1200" dirty="0"/>
              <a:t>Что касается выполнения новых стандартов, то на переходный период дается год. Это означает, что уже 2013 год миссия ФАТФ начнет с проведения нового раунда оценок по выполнению своих рекомендаций. </a:t>
            </a:r>
            <a:endParaRPr lang="ru-RU" sz="1200" dirty="0" smtClean="0"/>
          </a:p>
          <a:p>
            <a:endParaRPr lang="ru-RU" sz="1200" dirty="0"/>
          </a:p>
          <a:p>
            <a:r>
              <a:rPr lang="ru-RU" sz="1200" dirty="0"/>
              <a:t>Также в связи с принятием новых рекомендаций, ФАТФ выбрал новый логотип. Форма нового логотипа, щит, представляет собой инструмент, с которым власти могут защитить свои финансовые системы от преступлений. Сила рекомендаций ФАТФ и процессы дополнительно подчеркивается выбором цвета. Круг в щит представляет собой ссылку на глобальный характер работы ФАТФ. В глобальную сеть ФАТФ вовлечены более 180 стран, которые взяли на себя обязательство бороться с отмыванием денег, финансированием терроризма и распространения оружия массового уничтожения. Отныне это будет новый официальный логотип FATF. Логотип существует в английском, французском и двуязычном варианте.</a:t>
            </a:r>
          </a:p>
          <a:p>
            <a:r>
              <a:rPr lang="ru-RU" sz="1200" dirty="0"/>
              <a:t> </a:t>
            </a:r>
          </a:p>
          <a:p>
            <a:r>
              <a:rPr lang="ru-RU" sz="1200" dirty="0"/>
              <a:t>Подводя итог теме 10, следует отметить, что обеспечение финансовой безопасности предприятий, безусловно, относится к области защиты собственных интересов юридического лица, как субъекта рыночных отношений, так и обеспечения безопасности личности, общества, нашего государства и его международно-правовых обязательств.</a:t>
            </a:r>
          </a:p>
          <a:p>
            <a:pPr algn="ctr"/>
            <a:endParaRPr lang="ru-RU" sz="1200" dirty="0"/>
          </a:p>
        </p:txBody>
      </p:sp>
      <p:pic>
        <p:nvPicPr>
          <p:cNvPr id="11266" name="Picture 2" descr="C:\Users\User\Pictures\Финмониторинг\iCA3VXT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1" y="692696"/>
            <a:ext cx="3070462" cy="191903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23928" y="1081116"/>
            <a:ext cx="2520280" cy="1915834"/>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600" dirty="0" smtClean="0"/>
              <a:t>Тенденция к усилению мер финансового мониторинга под контролем мирового сообщества</a:t>
            </a:r>
            <a:endParaRPr lang="ru-RU" sz="1600" dirty="0"/>
          </a:p>
        </p:txBody>
      </p:sp>
      <p:pic>
        <p:nvPicPr>
          <p:cNvPr id="6" name="Picture 3" descr="C:\Users\User\Pictures\Финмониторинг\images (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494" y="692696"/>
            <a:ext cx="1806969" cy="180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0364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88640"/>
            <a:ext cx="3456384" cy="5760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solidFill>
                  <a:schemeClr val="tx1"/>
                </a:solidFill>
              </a:rPr>
              <a:t>Меры воздействия Банка России </a:t>
            </a:r>
            <a:endParaRPr lang="ru-RU" sz="1400" dirty="0">
              <a:solidFill>
                <a:schemeClr val="tx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557834123"/>
              </p:ext>
            </p:extLst>
          </p:nvPr>
        </p:nvGraphicFramePr>
        <p:xfrm>
          <a:off x="395554" y="2239961"/>
          <a:ext cx="8352909" cy="4213374"/>
        </p:xfrm>
        <a:graphic>
          <a:graphicData uri="http://schemas.openxmlformats.org/drawingml/2006/table">
            <a:tbl>
              <a:tblPr firstRow="1" firstCol="1" bandRow="1">
                <a:tableStyleId>{5C22544A-7EE6-4342-B048-85BDC9FD1C3A}</a:tableStyleId>
              </a:tblPr>
              <a:tblGrid>
                <a:gridCol w="1392006"/>
                <a:gridCol w="1392006"/>
                <a:gridCol w="1392006"/>
                <a:gridCol w="1392006"/>
                <a:gridCol w="1392006"/>
                <a:gridCol w="1392879"/>
              </a:tblGrid>
              <a:tr h="1149102">
                <a:tc>
                  <a:txBody>
                    <a:bodyPr/>
                    <a:lstStyle/>
                    <a:p>
                      <a:pPr algn="just">
                        <a:lnSpc>
                          <a:spcPct val="150000"/>
                        </a:lnSpc>
                        <a:spcAft>
                          <a:spcPts val="0"/>
                        </a:spcAft>
                      </a:pPr>
                      <a:r>
                        <a:rPr lang="ru-RU" sz="1400" dirty="0">
                          <a:effectLst/>
                        </a:rPr>
                        <a:t>Год</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Меры предупреждения</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Требования об устранении нарушений</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Запреты и ограничения</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Штрафы</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Отзыв лицензии</a:t>
                      </a:r>
                      <a:endParaRPr lang="ru-RU" sz="1100" dirty="0">
                        <a:effectLst/>
                        <a:latin typeface="Calibri"/>
                        <a:ea typeface="Calibri"/>
                        <a:cs typeface="Times New Roman"/>
                      </a:endParaRPr>
                    </a:p>
                  </a:txBody>
                  <a:tcPr marL="68580" marR="68580" marT="0" marB="0"/>
                </a:tc>
              </a:tr>
              <a:tr h="383034">
                <a:tc>
                  <a:txBody>
                    <a:bodyPr/>
                    <a:lstStyle/>
                    <a:p>
                      <a:pPr algn="just">
                        <a:lnSpc>
                          <a:spcPct val="150000"/>
                        </a:lnSpc>
                        <a:spcAft>
                          <a:spcPts val="0"/>
                        </a:spcAft>
                      </a:pPr>
                      <a:r>
                        <a:rPr lang="ru-RU" sz="1400" dirty="0">
                          <a:effectLst/>
                        </a:rPr>
                        <a:t>2003</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353</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135</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7</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81</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0</a:t>
                      </a:r>
                      <a:endParaRPr lang="ru-RU" sz="1100" dirty="0">
                        <a:effectLst/>
                        <a:latin typeface="Calibri"/>
                        <a:ea typeface="Calibri"/>
                        <a:cs typeface="Times New Roman"/>
                      </a:endParaRPr>
                    </a:p>
                  </a:txBody>
                  <a:tcPr marL="68580" marR="68580" marT="0" marB="0"/>
                </a:tc>
              </a:tr>
              <a:tr h="383034">
                <a:tc>
                  <a:txBody>
                    <a:bodyPr/>
                    <a:lstStyle/>
                    <a:p>
                      <a:pPr algn="just">
                        <a:lnSpc>
                          <a:spcPct val="150000"/>
                        </a:lnSpc>
                        <a:spcAft>
                          <a:spcPts val="0"/>
                        </a:spcAft>
                      </a:pPr>
                      <a:r>
                        <a:rPr lang="ru-RU" sz="1400" dirty="0">
                          <a:effectLst/>
                        </a:rPr>
                        <a:t>2004</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459</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142</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71</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105</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a:t>
                      </a:r>
                      <a:endParaRPr lang="ru-RU" sz="1100" dirty="0">
                        <a:effectLst/>
                        <a:latin typeface="Calibri"/>
                        <a:ea typeface="Calibri"/>
                        <a:cs typeface="Times New Roman"/>
                      </a:endParaRPr>
                    </a:p>
                  </a:txBody>
                  <a:tcPr marL="68580" marR="68580" marT="0" marB="0"/>
                </a:tc>
              </a:tr>
              <a:tr h="383034">
                <a:tc>
                  <a:txBody>
                    <a:bodyPr/>
                    <a:lstStyle/>
                    <a:p>
                      <a:pPr algn="just">
                        <a:lnSpc>
                          <a:spcPct val="150000"/>
                        </a:lnSpc>
                        <a:spcAft>
                          <a:spcPts val="0"/>
                        </a:spcAft>
                      </a:pPr>
                      <a:r>
                        <a:rPr lang="ru-RU" sz="1400" dirty="0">
                          <a:effectLst/>
                        </a:rPr>
                        <a:t>2005</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385</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373</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238</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284</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14</a:t>
                      </a:r>
                      <a:endParaRPr lang="ru-RU" sz="1100" dirty="0">
                        <a:effectLst/>
                        <a:latin typeface="Calibri"/>
                        <a:ea typeface="Calibri"/>
                        <a:cs typeface="Times New Roman"/>
                      </a:endParaRPr>
                    </a:p>
                  </a:txBody>
                  <a:tcPr marL="68580" marR="68580" marT="0" marB="0"/>
                </a:tc>
              </a:tr>
              <a:tr h="383034">
                <a:tc>
                  <a:txBody>
                    <a:bodyPr/>
                    <a:lstStyle/>
                    <a:p>
                      <a:pPr algn="just">
                        <a:lnSpc>
                          <a:spcPct val="150000"/>
                        </a:lnSpc>
                        <a:spcAft>
                          <a:spcPts val="0"/>
                        </a:spcAft>
                      </a:pPr>
                      <a:r>
                        <a:rPr lang="ru-RU" sz="1400" dirty="0">
                          <a:effectLst/>
                        </a:rPr>
                        <a:t>2006</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343</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389</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529</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232</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51</a:t>
                      </a:r>
                      <a:endParaRPr lang="ru-RU" sz="1100" dirty="0">
                        <a:effectLst/>
                        <a:latin typeface="Calibri"/>
                        <a:ea typeface="Calibri"/>
                        <a:cs typeface="Times New Roman"/>
                      </a:endParaRPr>
                    </a:p>
                  </a:txBody>
                  <a:tcPr marL="68580" marR="68580" marT="0" marB="0"/>
                </a:tc>
              </a:tr>
              <a:tr h="383034">
                <a:tc>
                  <a:txBody>
                    <a:bodyPr/>
                    <a:lstStyle/>
                    <a:p>
                      <a:pPr algn="just">
                        <a:lnSpc>
                          <a:spcPct val="150000"/>
                        </a:lnSpc>
                        <a:spcAft>
                          <a:spcPts val="0"/>
                        </a:spcAft>
                      </a:pPr>
                      <a:r>
                        <a:rPr lang="ru-RU" sz="1400" dirty="0">
                          <a:effectLst/>
                        </a:rPr>
                        <a:t>2007</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392</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344</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327</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252</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44</a:t>
                      </a:r>
                      <a:endParaRPr lang="ru-RU" sz="1100" dirty="0">
                        <a:effectLst/>
                        <a:latin typeface="Calibri"/>
                        <a:ea typeface="Calibri"/>
                        <a:cs typeface="Times New Roman"/>
                      </a:endParaRPr>
                    </a:p>
                  </a:txBody>
                  <a:tcPr marL="68580" marR="68580" marT="0" marB="0"/>
                </a:tc>
              </a:tr>
              <a:tr h="383034">
                <a:tc>
                  <a:txBody>
                    <a:bodyPr/>
                    <a:lstStyle/>
                    <a:p>
                      <a:pPr algn="just">
                        <a:lnSpc>
                          <a:spcPct val="150000"/>
                        </a:lnSpc>
                        <a:spcAft>
                          <a:spcPts val="0"/>
                        </a:spcAft>
                      </a:pPr>
                      <a:r>
                        <a:rPr lang="ru-RU" sz="1400" dirty="0">
                          <a:effectLst/>
                        </a:rPr>
                        <a:t>2008</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339</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229</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252</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170</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7</a:t>
                      </a:r>
                      <a:endParaRPr lang="ru-RU" sz="1100" dirty="0">
                        <a:effectLst/>
                        <a:latin typeface="Calibri"/>
                        <a:ea typeface="Calibri"/>
                        <a:cs typeface="Times New Roman"/>
                      </a:endParaRPr>
                    </a:p>
                  </a:txBody>
                  <a:tcPr marL="68580" marR="68580" marT="0" marB="0"/>
                </a:tc>
              </a:tr>
              <a:tr h="383034">
                <a:tc>
                  <a:txBody>
                    <a:bodyPr/>
                    <a:lstStyle/>
                    <a:p>
                      <a:pPr algn="just">
                        <a:lnSpc>
                          <a:spcPct val="150000"/>
                        </a:lnSpc>
                        <a:spcAft>
                          <a:spcPts val="0"/>
                        </a:spcAft>
                      </a:pPr>
                      <a:r>
                        <a:rPr lang="ru-RU" sz="1400" dirty="0">
                          <a:effectLst/>
                        </a:rPr>
                        <a:t>2009</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287</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196</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162</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122</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10</a:t>
                      </a:r>
                      <a:endParaRPr lang="ru-RU" sz="1100" dirty="0">
                        <a:effectLst/>
                        <a:latin typeface="Calibri"/>
                        <a:ea typeface="Calibri"/>
                        <a:cs typeface="Times New Roman"/>
                      </a:endParaRPr>
                    </a:p>
                  </a:txBody>
                  <a:tcPr marL="68580" marR="68580" marT="0" marB="0"/>
                </a:tc>
              </a:tr>
              <a:tr h="383034">
                <a:tc>
                  <a:txBody>
                    <a:bodyPr/>
                    <a:lstStyle/>
                    <a:p>
                      <a:pPr algn="just">
                        <a:lnSpc>
                          <a:spcPct val="150000"/>
                        </a:lnSpc>
                        <a:spcAft>
                          <a:spcPts val="0"/>
                        </a:spcAft>
                      </a:pPr>
                      <a:r>
                        <a:rPr lang="ru-RU" sz="1400" dirty="0">
                          <a:effectLst/>
                        </a:rPr>
                        <a:t>2010</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302</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151</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87</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104</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3</a:t>
                      </a:r>
                      <a:endParaRPr lang="ru-RU" sz="1100" dirty="0">
                        <a:effectLst/>
                        <a:latin typeface="Calibri"/>
                        <a:ea typeface="Calibri"/>
                        <a:cs typeface="Times New Roman"/>
                      </a:endParaRPr>
                    </a:p>
                  </a:txBody>
                  <a:tcPr marL="68580" marR="68580" marT="0" marB="0"/>
                </a:tc>
              </a:tr>
            </a:tbl>
          </a:graphicData>
        </a:graphic>
      </p:graphicFrame>
      <p:sp>
        <p:nvSpPr>
          <p:cNvPr id="7" name="Rectangle 1"/>
          <p:cNvSpPr>
            <a:spLocks noChangeArrowheads="1"/>
          </p:cNvSpPr>
          <p:nvPr/>
        </p:nvSpPr>
        <p:spPr bwMode="auto">
          <a:xfrm>
            <a:off x="1533525" y="17827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8" name="Picture 4" descr="C:\Users\User\Pictures\iCARMA6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4312" y="174386"/>
            <a:ext cx="1363155" cy="10223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5556" y="1196752"/>
            <a:ext cx="8352908"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ru-RU" sz="1200" dirty="0" smtClean="0"/>
          </a:p>
          <a:p>
            <a:r>
              <a:rPr lang="ru-RU" sz="1200" dirty="0" smtClean="0"/>
              <a:t>Банк </a:t>
            </a:r>
            <a:r>
              <a:rPr lang="ru-RU" sz="1200" dirty="0"/>
              <a:t>России применяет меры воздействия к кредитным организациям за нарушения в области ПОД/ФТ:</a:t>
            </a:r>
          </a:p>
          <a:p>
            <a:r>
              <a:rPr lang="ru-RU" sz="1200" dirty="0"/>
              <a:t>Ревенков П.В., Дудка А.Б., Воронин А.Н., Каратаев М.В., Финансовый мониторинг: управление рисками отмывания денег в банках, 2012, М., Кнорус</a:t>
            </a:r>
          </a:p>
          <a:p>
            <a:pPr algn="ctr"/>
            <a:endParaRPr lang="ru-RU" sz="1200" dirty="0"/>
          </a:p>
        </p:txBody>
      </p:sp>
    </p:spTree>
    <p:extLst>
      <p:ext uri="{BB962C8B-B14F-4D97-AF65-F5344CB8AC3E}">
        <p14:creationId xmlns:p14="http://schemas.microsoft.com/office/powerpoint/2010/main" val="28978452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iCAX0IV7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302" y="1796462"/>
            <a:ext cx="1428750" cy="14287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027" name="Picture 3" descr="C:\Users\User\Pictures\iCAKCZFE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302" y="4509120"/>
            <a:ext cx="1428750" cy="174237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7579924" y="3165149"/>
            <a:ext cx="1152128"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Игнатьев С.М.</a:t>
            </a:r>
            <a:endParaRPr lang="ru-RU" sz="1200" dirty="0"/>
          </a:p>
        </p:txBody>
      </p:sp>
      <p:sp>
        <p:nvSpPr>
          <p:cNvPr id="9" name="Прямоугольник 8"/>
          <p:cNvSpPr/>
          <p:nvPr/>
        </p:nvSpPr>
        <p:spPr>
          <a:xfrm>
            <a:off x="7579924" y="6093296"/>
            <a:ext cx="1152128"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Чиханчин Ю.А.</a:t>
            </a:r>
            <a:endParaRPr lang="ru-RU" sz="1200" dirty="0"/>
          </a:p>
        </p:txBody>
      </p:sp>
      <p:sp>
        <p:nvSpPr>
          <p:cNvPr id="6" name="Прямоугольник 5"/>
          <p:cNvSpPr/>
          <p:nvPr/>
        </p:nvSpPr>
        <p:spPr>
          <a:xfrm>
            <a:off x="323528" y="1351620"/>
            <a:ext cx="6480720" cy="5101716"/>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lvl="0"/>
            <a:r>
              <a:rPr lang="ru-RU" sz="1600" b="1" dirty="0" smtClean="0"/>
              <a:t>Основные принципы обновленных требований:</a:t>
            </a:r>
          </a:p>
          <a:p>
            <a:pPr lvl="0"/>
            <a:endParaRPr lang="ru-RU" sz="1200" dirty="0"/>
          </a:p>
          <a:p>
            <a:pPr marL="171450" lvl="0" indent="-171450">
              <a:buFont typeface="Wingdings" pitchFamily="2" charset="2"/>
              <a:buChar char="q"/>
            </a:pPr>
            <a:r>
              <a:rPr lang="ru-RU" sz="1400" dirty="0" smtClean="0"/>
              <a:t>обеспечение </a:t>
            </a:r>
            <a:r>
              <a:rPr lang="ru-RU" sz="1400" dirty="0"/>
              <a:t>защиты кредитной организации от проникновения в нее преступных доходов</a:t>
            </a:r>
            <a:r>
              <a:rPr lang="ru-RU" sz="1400" dirty="0" smtClean="0"/>
              <a:t>;</a:t>
            </a:r>
          </a:p>
          <a:p>
            <a:pPr lvl="0"/>
            <a:endParaRPr lang="ru-RU" sz="1400" dirty="0"/>
          </a:p>
          <a:p>
            <a:pPr marL="171450" lvl="0" indent="-171450">
              <a:buFont typeface="Wingdings" pitchFamily="2" charset="2"/>
              <a:buChar char="q"/>
            </a:pPr>
            <a:r>
              <a:rPr lang="ru-RU" sz="1400" dirty="0"/>
              <a:t>управление риском легализации (отмывания) доходов, полученных преступным путем, и финансирования терроризма в целях его минимизации</a:t>
            </a:r>
            <a:r>
              <a:rPr lang="ru-RU" sz="1400" dirty="0" smtClean="0"/>
              <a:t>;</a:t>
            </a:r>
          </a:p>
          <a:p>
            <a:pPr lvl="0"/>
            <a:endParaRPr lang="ru-RU" sz="1400" dirty="0"/>
          </a:p>
          <a:p>
            <a:pPr marL="171450" lvl="0" indent="-171450">
              <a:buFont typeface="Wingdings" pitchFamily="2" charset="2"/>
              <a:buChar char="q"/>
            </a:pPr>
            <a:r>
              <a:rPr lang="ru-RU" sz="1400" dirty="0"/>
              <a:t>обеспечение независимости специального должностного лица, ответственного за соблюдение ПВК по ПОД/ФТ</a:t>
            </a:r>
            <a:r>
              <a:rPr lang="ru-RU" sz="1400" dirty="0" smtClean="0"/>
              <a:t>;</a:t>
            </a:r>
          </a:p>
          <a:p>
            <a:pPr lvl="0"/>
            <a:endParaRPr lang="ru-RU" sz="1400" dirty="0"/>
          </a:p>
          <a:p>
            <a:pPr marL="171450" lvl="0" indent="-171450">
              <a:buFont typeface="Wingdings" pitchFamily="2" charset="2"/>
              <a:buChar char="q"/>
            </a:pPr>
            <a:r>
              <a:rPr lang="ru-RU" sz="1400" dirty="0"/>
              <a:t>участие сотрудников подразделения, ответственного за организацию системы ПОД/ФТ и реализацию ПВК по ПОД/ФТ, подразделений кредитной организации, участвующих в осуществлении банковских операций и других сделок, юридического подразделения, подразделения безопасности, службы внутреннего контроля кредитной организации независимо от занимаемой должности в рамках их компетенции в выявлении операций, подлежащих обязательному контролю, и операций, в отношении которых возникают подозрения, что они осуществляются в целях легализации (отмывания) доходов, полученных преступным путем, или финансирования терроризма.</a:t>
            </a:r>
          </a:p>
        </p:txBody>
      </p:sp>
      <p:sp>
        <p:nvSpPr>
          <p:cNvPr id="2" name="Прямоугольник 1"/>
          <p:cNvSpPr/>
          <p:nvPr/>
        </p:nvSpPr>
        <p:spPr>
          <a:xfrm>
            <a:off x="323528" y="274585"/>
            <a:ext cx="2808311"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a:r>
              <a:rPr lang="ru-RU" sz="1600" dirty="0" smtClean="0"/>
              <a:t>Согласовано с ФСФМ</a:t>
            </a:r>
            <a:endParaRPr lang="ru-RU" sz="1600" dirty="0"/>
          </a:p>
        </p:txBody>
      </p:sp>
      <p:pic>
        <p:nvPicPr>
          <p:cNvPr id="11" name="Picture 3" descr="C:\Users\User\Pictures\Финмониторинг\images (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38" y="346592"/>
            <a:ext cx="576064" cy="5760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User\Pictures\iCARMA65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4312" y="174386"/>
            <a:ext cx="1363155" cy="102236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347864" y="274585"/>
            <a:ext cx="4232060"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b="1" dirty="0" smtClean="0"/>
              <a:t>Требования Банка России от 02.03.2012 г. № 375-П </a:t>
            </a:r>
          </a:p>
          <a:p>
            <a:pPr algn="ctr"/>
            <a:r>
              <a:rPr lang="ru-RU" sz="1400" dirty="0" smtClean="0"/>
              <a:t>к правилам внутреннего контроля в целях ПОД/ФТ</a:t>
            </a:r>
            <a:endParaRPr lang="ru-RU" sz="1400" dirty="0"/>
          </a:p>
        </p:txBody>
      </p:sp>
    </p:spTree>
    <p:extLst>
      <p:ext uri="{BB962C8B-B14F-4D97-AF65-F5344CB8AC3E}">
        <p14:creationId xmlns:p14="http://schemas.microsoft.com/office/powerpoint/2010/main" val="20222887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76672"/>
            <a:ext cx="8208912" cy="5904656"/>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lvl="0"/>
            <a:r>
              <a:rPr lang="ru-RU" sz="1400" b="1" dirty="0" smtClean="0"/>
              <a:t>В кредитной организации реализуются:</a:t>
            </a:r>
          </a:p>
          <a:p>
            <a:pPr lvl="0"/>
            <a:endParaRPr lang="ru-RU" sz="1200" dirty="0"/>
          </a:p>
          <a:p>
            <a:pPr marL="171450" lvl="0" indent="-171450">
              <a:buFont typeface="Wingdings" pitchFamily="2" charset="2"/>
              <a:buChar char="v"/>
            </a:pPr>
            <a:r>
              <a:rPr lang="ru-RU" sz="1400" dirty="0" smtClean="0"/>
              <a:t>программа </a:t>
            </a:r>
            <a:r>
              <a:rPr lang="ru-RU" sz="1400" dirty="0"/>
              <a:t>организации системы ПОД/ФТ</a:t>
            </a:r>
            <a:r>
              <a:rPr lang="ru-RU" sz="1400" dirty="0" smtClean="0"/>
              <a:t>;</a:t>
            </a:r>
          </a:p>
          <a:p>
            <a:pPr lvl="0"/>
            <a:endParaRPr lang="ru-RU" sz="1400" dirty="0"/>
          </a:p>
          <a:p>
            <a:pPr marL="171450" lvl="0" indent="-171450">
              <a:buFont typeface="Wingdings" pitchFamily="2" charset="2"/>
              <a:buChar char="v"/>
            </a:pPr>
            <a:r>
              <a:rPr lang="ru-RU" sz="1400" dirty="0"/>
              <a:t>программа идентификации кредитной организацией клиента, представителя клиента, выгодоприобретателя</a:t>
            </a:r>
            <a:r>
              <a:rPr lang="ru-RU" sz="1400" dirty="0" smtClean="0"/>
              <a:t>;</a:t>
            </a:r>
          </a:p>
          <a:p>
            <a:pPr lvl="0"/>
            <a:endParaRPr lang="ru-RU" sz="1400" dirty="0"/>
          </a:p>
          <a:p>
            <a:pPr marL="171450" lvl="0" indent="-171450">
              <a:buFont typeface="Wingdings" pitchFamily="2" charset="2"/>
              <a:buChar char="v"/>
            </a:pPr>
            <a:r>
              <a:rPr lang="ru-RU" sz="1400" dirty="0"/>
              <a:t>программа управления риском легализации (отмывания) доходов, полученных преступным путем, и финансирования терроризма</a:t>
            </a:r>
            <a:r>
              <a:rPr lang="ru-RU" sz="1400" dirty="0" smtClean="0"/>
              <a:t>;</a:t>
            </a:r>
          </a:p>
          <a:p>
            <a:pPr lvl="0"/>
            <a:endParaRPr lang="ru-RU" sz="1400" dirty="0"/>
          </a:p>
          <a:p>
            <a:pPr marL="171450" lvl="0" indent="-171450">
              <a:buFont typeface="Wingdings" pitchFamily="2" charset="2"/>
              <a:buChar char="v"/>
            </a:pPr>
            <a:r>
              <a:rPr lang="ru-RU" sz="1400" dirty="0"/>
              <a:t>программа выявления в деятельности клиентов операций, подлежащих обязательному контролю, и операций, в отношении которых возникают подозрения, что они осуществляются в целях легализации (отмывания) доходов, полученных преступным путем, или финансирования терроризма</a:t>
            </a:r>
            <a:r>
              <a:rPr lang="ru-RU" sz="1400" dirty="0" smtClean="0"/>
              <a:t>;</a:t>
            </a:r>
          </a:p>
          <a:p>
            <a:pPr lvl="0"/>
            <a:endParaRPr lang="ru-RU" sz="1400" dirty="0"/>
          </a:p>
          <a:p>
            <a:pPr marL="171450" lvl="0" indent="-171450">
              <a:buFont typeface="Wingdings" pitchFamily="2" charset="2"/>
              <a:buChar char="v"/>
            </a:pPr>
            <a:r>
              <a:rPr lang="ru-RU" sz="1400" dirty="0"/>
              <a:t>программа организации в кредитной организации работы по отказу от заключения договора банковского счета (вклада) с физическим или юридическим лицом и отказу в выполнении распоряжения клиента о совершении операции</a:t>
            </a:r>
            <a:r>
              <a:rPr lang="ru-RU" sz="1400" dirty="0" smtClean="0"/>
              <a:t>;</a:t>
            </a:r>
          </a:p>
          <a:p>
            <a:pPr lvl="0"/>
            <a:endParaRPr lang="ru-RU" sz="1400" dirty="0"/>
          </a:p>
          <a:p>
            <a:pPr marL="171450" lvl="0" indent="-171450">
              <a:buFont typeface="Wingdings" pitchFamily="2" charset="2"/>
              <a:buChar char="v"/>
            </a:pPr>
            <a:r>
              <a:rPr lang="ru-RU" sz="1400" dirty="0"/>
              <a:t>программа, определяющая порядок взаимодействия кредитной организации с лицами, которым поручено проведение идентификации (в случае поручения кредитной организацией в соответствии с Федеральным </a:t>
            </a:r>
            <a:r>
              <a:rPr lang="ru-RU" sz="1400" dirty="0">
                <a:hlinkClick r:id="rId2"/>
              </a:rPr>
              <a:t>законом</a:t>
            </a:r>
            <a:r>
              <a:rPr lang="ru-RU" sz="1400" dirty="0"/>
              <a:t> проведения идентификации иным лицам</a:t>
            </a:r>
            <a:r>
              <a:rPr lang="ru-RU" sz="1400" dirty="0" smtClean="0"/>
              <a:t>);</a:t>
            </a:r>
          </a:p>
          <a:p>
            <a:pPr lvl="0"/>
            <a:endParaRPr lang="ru-RU" sz="1400" dirty="0"/>
          </a:p>
          <a:p>
            <a:pPr marL="171450" lvl="0" indent="-171450">
              <a:buFont typeface="Wingdings" pitchFamily="2" charset="2"/>
              <a:buChar char="v"/>
            </a:pPr>
            <a:r>
              <a:rPr lang="ru-RU" sz="1400" dirty="0"/>
              <a:t>программа, определяющая порядок приостановления операций с денежными средствами или иным имуществом</a:t>
            </a:r>
            <a:r>
              <a:rPr lang="ru-RU" sz="1400" dirty="0" smtClean="0"/>
              <a:t>;</a:t>
            </a:r>
          </a:p>
          <a:p>
            <a:pPr lvl="0"/>
            <a:endParaRPr lang="ru-RU" sz="1400" dirty="0"/>
          </a:p>
          <a:p>
            <a:pPr marL="171450" lvl="0" indent="-171450">
              <a:buFont typeface="Wingdings" pitchFamily="2" charset="2"/>
              <a:buChar char="v"/>
            </a:pPr>
            <a:r>
              <a:rPr lang="ru-RU" sz="1400" dirty="0"/>
              <a:t>программа подготовки и обучения кадров в кредитной организации по ПОД/ФТ.</a:t>
            </a:r>
          </a:p>
          <a:p>
            <a:pPr algn="ctr"/>
            <a:endParaRPr lang="ru-RU" sz="1200" dirty="0"/>
          </a:p>
        </p:txBody>
      </p:sp>
    </p:spTree>
    <p:extLst>
      <p:ext uri="{BB962C8B-B14F-4D97-AF65-F5344CB8AC3E}">
        <p14:creationId xmlns:p14="http://schemas.microsoft.com/office/powerpoint/2010/main" val="36431921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19304"/>
            <a:ext cx="3672408" cy="6614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b="1" dirty="0" smtClean="0"/>
              <a:t>Административные санкции</a:t>
            </a:r>
          </a:p>
          <a:p>
            <a:pPr algn="ctr"/>
            <a:r>
              <a:rPr lang="ru-RU" sz="1400" dirty="0" smtClean="0"/>
              <a:t> к банкам и другим субъектам ПОД/ФТ:</a:t>
            </a:r>
            <a:endParaRPr lang="ru-RU" sz="1400" dirty="0"/>
          </a:p>
        </p:txBody>
      </p:sp>
      <p:pic>
        <p:nvPicPr>
          <p:cNvPr id="5" name="Picture 4" descr="C:\Users\User\Pictures\iCARMA6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80759"/>
            <a:ext cx="1251347" cy="9385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Таблица 6"/>
          <p:cNvGraphicFramePr>
            <a:graphicFrameLocks noGrp="1"/>
          </p:cNvGraphicFramePr>
          <p:nvPr>
            <p:extLst>
              <p:ext uri="{D42A27DB-BD31-4B8C-83A1-F6EECF244321}">
                <p14:modId xmlns:p14="http://schemas.microsoft.com/office/powerpoint/2010/main" val="4063626216"/>
              </p:ext>
            </p:extLst>
          </p:nvPr>
        </p:nvGraphicFramePr>
        <p:xfrm>
          <a:off x="395536" y="1286934"/>
          <a:ext cx="8352928" cy="5022385"/>
        </p:xfrm>
        <a:graphic>
          <a:graphicData uri="http://schemas.openxmlformats.org/drawingml/2006/table">
            <a:tbl>
              <a:tblPr firstRow="1" firstCol="1" lastRow="1" lastCol="1" bandRow="1" bandCol="1">
                <a:tableStyleId>{5C22544A-7EE6-4342-B048-85BDC9FD1C3A}</a:tableStyleId>
              </a:tblPr>
              <a:tblGrid>
                <a:gridCol w="4614158"/>
                <a:gridCol w="1896115"/>
                <a:gridCol w="1842655"/>
              </a:tblGrid>
              <a:tr h="305932">
                <a:tc>
                  <a:txBody>
                    <a:bodyPr/>
                    <a:lstStyle/>
                    <a:p>
                      <a:pPr algn="ctr">
                        <a:spcAft>
                          <a:spcPts val="0"/>
                        </a:spcAft>
                      </a:pPr>
                      <a:r>
                        <a:rPr lang="ru-RU" sz="900" dirty="0">
                          <a:effectLst/>
                        </a:rPr>
                        <a:t>Вид нарушения по КОАП</a:t>
                      </a:r>
                      <a:endParaRPr lang="ru-RU" sz="900" dirty="0">
                        <a:effectLst/>
                        <a:latin typeface="Times New Roman"/>
                        <a:ea typeface="Times New Roman"/>
                      </a:endParaRPr>
                    </a:p>
                  </a:txBody>
                  <a:tcPr marL="51692" marR="51692" marT="0" marB="0"/>
                </a:tc>
                <a:tc>
                  <a:txBody>
                    <a:bodyPr/>
                    <a:lstStyle/>
                    <a:p>
                      <a:pPr>
                        <a:spcAft>
                          <a:spcPts val="0"/>
                        </a:spcAft>
                      </a:pPr>
                      <a:r>
                        <a:rPr lang="ru-RU" sz="900" dirty="0">
                          <a:effectLst/>
                        </a:rPr>
                        <a:t>Ответственность</a:t>
                      </a:r>
                    </a:p>
                    <a:p>
                      <a:pPr>
                        <a:spcAft>
                          <a:spcPts val="0"/>
                        </a:spcAft>
                      </a:pPr>
                      <a:r>
                        <a:rPr lang="ru-RU" sz="900" dirty="0">
                          <a:effectLst/>
                        </a:rPr>
                        <a:t>должностных лиц</a:t>
                      </a:r>
                      <a:endParaRPr lang="ru-RU" sz="900" dirty="0">
                        <a:effectLst/>
                        <a:latin typeface="Times New Roman"/>
                        <a:ea typeface="Times New Roman"/>
                      </a:endParaRPr>
                    </a:p>
                  </a:txBody>
                  <a:tcPr marL="51692" marR="51692" marT="0" marB="0" anchor="ctr"/>
                </a:tc>
                <a:tc>
                  <a:txBody>
                    <a:bodyPr/>
                    <a:lstStyle/>
                    <a:p>
                      <a:pPr algn="ctr">
                        <a:spcAft>
                          <a:spcPts val="0"/>
                        </a:spcAft>
                      </a:pPr>
                      <a:r>
                        <a:rPr lang="ru-RU" sz="900" dirty="0">
                          <a:effectLst/>
                        </a:rPr>
                        <a:t>Ответственность Банка</a:t>
                      </a:r>
                      <a:endParaRPr lang="ru-RU" sz="900" dirty="0">
                        <a:effectLst/>
                        <a:latin typeface="Times New Roman"/>
                        <a:ea typeface="Times New Roman"/>
                      </a:endParaRPr>
                    </a:p>
                  </a:txBody>
                  <a:tcPr marL="51692" marR="51692" marT="0" marB="0"/>
                </a:tc>
              </a:tr>
              <a:tr h="1147245">
                <a:tc>
                  <a:txBody>
                    <a:bodyPr/>
                    <a:lstStyle/>
                    <a:p>
                      <a:pPr algn="just">
                        <a:spcAft>
                          <a:spcPts val="0"/>
                        </a:spcAft>
                      </a:pPr>
                      <a:r>
                        <a:rPr lang="ru-RU" sz="800" dirty="0">
                          <a:effectLst/>
                        </a:rPr>
                        <a:t>1. Неисполнение законодательства в части организации и (или) осуществления внутреннего контроля, не повлекшее непредставления сведений об операциях, подлежащих обязательному контролю, либо об операциях, в отношении которых у сотрудников организации, осуществляющей операции с денежными средствами или иным имуществом, возникают подозрения, что они осуществляются в целях легализации (отмывания) доходов, полученных преступным путем, или финансирования терроризма, а равно повлекшее представление названных сведений в уполномоченный орган с </a:t>
                      </a:r>
                      <a:r>
                        <a:rPr lang="ru-RU" sz="800" u="sng" dirty="0">
                          <a:effectLst/>
                        </a:rPr>
                        <a:t>нарушением установленного срока</a:t>
                      </a:r>
                      <a:r>
                        <a:rPr lang="ru-RU" sz="800" dirty="0">
                          <a:effectLst/>
                        </a:rPr>
                        <a:t>, за исключением случаев, предусмотренных частями 2 - 4 настоящей статьи</a:t>
                      </a:r>
                      <a:endParaRPr lang="ru-RU" sz="900" dirty="0">
                        <a:effectLst/>
                        <a:latin typeface="Times New Roman"/>
                        <a:ea typeface="Times New Roman"/>
                      </a:endParaRPr>
                    </a:p>
                  </a:txBody>
                  <a:tcPr marL="51692" marR="51692" marT="0" marB="0"/>
                </a:tc>
                <a:tc>
                  <a:txBody>
                    <a:bodyPr/>
                    <a:lstStyle/>
                    <a:p>
                      <a:pPr algn="ctr">
                        <a:spcAft>
                          <a:spcPts val="0"/>
                        </a:spcAft>
                      </a:pPr>
                      <a:r>
                        <a:rPr lang="ru-RU" sz="800" dirty="0">
                          <a:effectLst/>
                        </a:rPr>
                        <a:t>предупреждение или наложение административного штрафа в размере </a:t>
                      </a:r>
                      <a:endParaRPr lang="ru-RU" sz="900" dirty="0">
                        <a:effectLst/>
                      </a:endParaRPr>
                    </a:p>
                    <a:p>
                      <a:pPr algn="ctr">
                        <a:spcAft>
                          <a:spcPts val="0"/>
                        </a:spcAft>
                      </a:pPr>
                      <a:r>
                        <a:rPr lang="ru-RU" sz="800" dirty="0">
                          <a:effectLst/>
                        </a:rPr>
                        <a:t>от 10.000 до 30.000 рублей</a:t>
                      </a:r>
                      <a:endParaRPr lang="ru-RU" sz="900" dirty="0">
                        <a:effectLst/>
                        <a:latin typeface="Times New Roman"/>
                        <a:ea typeface="Times New Roman"/>
                      </a:endParaRPr>
                    </a:p>
                  </a:txBody>
                  <a:tcPr marL="51692" marR="51692" marT="0" marB="0"/>
                </a:tc>
                <a:tc>
                  <a:txBody>
                    <a:bodyPr/>
                    <a:lstStyle/>
                    <a:p>
                      <a:pPr algn="ctr">
                        <a:spcAft>
                          <a:spcPts val="0"/>
                        </a:spcAft>
                      </a:pPr>
                      <a:r>
                        <a:rPr lang="ru-RU" sz="800" dirty="0">
                          <a:effectLst/>
                        </a:rPr>
                        <a:t>наложение административного штрафа </a:t>
                      </a:r>
                      <a:endParaRPr lang="ru-RU" sz="900" dirty="0">
                        <a:effectLst/>
                      </a:endParaRPr>
                    </a:p>
                    <a:p>
                      <a:pPr algn="ctr">
                        <a:spcAft>
                          <a:spcPts val="0"/>
                        </a:spcAft>
                      </a:pPr>
                      <a:r>
                        <a:rPr lang="ru-RU" sz="800" dirty="0">
                          <a:effectLst/>
                        </a:rPr>
                        <a:t>от 50.000 до 100.000 рублей</a:t>
                      </a:r>
                      <a:endParaRPr lang="ru-RU" sz="900" dirty="0">
                        <a:effectLst/>
                        <a:latin typeface="Times New Roman"/>
                        <a:ea typeface="Times New Roman"/>
                      </a:endParaRPr>
                    </a:p>
                  </a:txBody>
                  <a:tcPr marL="51692" marR="51692" marT="0" marB="0"/>
                </a:tc>
              </a:tr>
              <a:tr h="1147245">
                <a:tc>
                  <a:txBody>
                    <a:bodyPr/>
                    <a:lstStyle/>
                    <a:p>
                      <a:pPr algn="just">
                        <a:spcAft>
                          <a:spcPts val="0"/>
                        </a:spcAft>
                      </a:pPr>
                      <a:r>
                        <a:rPr lang="ru-RU" sz="800" dirty="0">
                          <a:effectLst/>
                        </a:rPr>
                        <a:t>2. Действия (бездействие), предусмотренные частью 1 настоящей статьи, повлекшие непредставление в уполномоченный орган сведений об операциях, подлежащих обязательному контролю, и (или) представление в уполномоченный орган недостоверных сведений об операциях, подлежащих </a:t>
                      </a:r>
                      <a:r>
                        <a:rPr lang="ru-RU" sz="800" u="sng" dirty="0">
                          <a:effectLst/>
                        </a:rPr>
                        <a:t>обязательному контролю</a:t>
                      </a:r>
                      <a:r>
                        <a:rPr lang="ru-RU" sz="800" dirty="0">
                          <a:effectLst/>
                        </a:rPr>
                        <a:t>, а равно непредставление сведений об операциях, в отношении которых у сотрудников организации, осуществляющей операции с денежными средствами или иным имуществом, возникают подозрения, что они осуществляются в целях легализации (отмывания) доходов, полученных преступным путем, или финансирования терроризма</a:t>
                      </a:r>
                      <a:endParaRPr lang="ru-RU" sz="900" dirty="0">
                        <a:effectLst/>
                        <a:latin typeface="Times New Roman"/>
                        <a:ea typeface="Times New Roman"/>
                      </a:endParaRPr>
                    </a:p>
                  </a:txBody>
                  <a:tcPr marL="51692" marR="51692" marT="0" marB="0"/>
                </a:tc>
                <a:tc>
                  <a:txBody>
                    <a:bodyPr/>
                    <a:lstStyle/>
                    <a:p>
                      <a:pPr algn="ctr">
                        <a:spcAft>
                          <a:spcPts val="0"/>
                        </a:spcAft>
                      </a:pPr>
                      <a:r>
                        <a:rPr lang="ru-RU" sz="800" dirty="0">
                          <a:effectLst/>
                        </a:rPr>
                        <a:t>наложение административного штрафа в размере </a:t>
                      </a:r>
                      <a:endParaRPr lang="ru-RU" sz="900" dirty="0">
                        <a:effectLst/>
                      </a:endParaRPr>
                    </a:p>
                    <a:p>
                      <a:pPr algn="ctr">
                        <a:spcAft>
                          <a:spcPts val="0"/>
                        </a:spcAft>
                      </a:pPr>
                      <a:r>
                        <a:rPr lang="ru-RU" sz="800" dirty="0">
                          <a:effectLst/>
                        </a:rPr>
                        <a:t>от 30.000 до 50.000 рублей</a:t>
                      </a:r>
                      <a:endParaRPr lang="ru-RU" sz="900" dirty="0">
                        <a:effectLst/>
                        <a:latin typeface="Times New Roman"/>
                        <a:ea typeface="Times New Roman"/>
                      </a:endParaRPr>
                    </a:p>
                  </a:txBody>
                  <a:tcPr marL="51692" marR="51692" marT="0" marB="0"/>
                </a:tc>
                <a:tc>
                  <a:txBody>
                    <a:bodyPr/>
                    <a:lstStyle/>
                    <a:p>
                      <a:pPr algn="ctr">
                        <a:spcAft>
                          <a:spcPts val="0"/>
                        </a:spcAft>
                      </a:pPr>
                      <a:r>
                        <a:rPr lang="ru-RU" sz="800" dirty="0">
                          <a:effectLst/>
                        </a:rPr>
                        <a:t>наложение административного штрафа </a:t>
                      </a:r>
                      <a:endParaRPr lang="ru-RU" sz="900" dirty="0">
                        <a:effectLst/>
                      </a:endParaRPr>
                    </a:p>
                    <a:p>
                      <a:pPr algn="ctr">
                        <a:spcAft>
                          <a:spcPts val="0"/>
                        </a:spcAft>
                      </a:pPr>
                      <a:r>
                        <a:rPr lang="ru-RU" sz="800" dirty="0">
                          <a:effectLst/>
                        </a:rPr>
                        <a:t>от 200.000 до 400.000 рублей </a:t>
                      </a:r>
                      <a:endParaRPr lang="ru-RU" sz="900" dirty="0">
                        <a:effectLst/>
                      </a:endParaRPr>
                    </a:p>
                    <a:p>
                      <a:pPr algn="ctr">
                        <a:spcAft>
                          <a:spcPts val="0"/>
                        </a:spcAft>
                      </a:pPr>
                      <a:r>
                        <a:rPr lang="ru-RU" sz="800" dirty="0">
                          <a:effectLst/>
                        </a:rPr>
                        <a:t>или административное приостановление деятельности на срок до 60 суток</a:t>
                      </a:r>
                      <a:endParaRPr lang="ru-RU" sz="900" dirty="0">
                        <a:effectLst/>
                        <a:latin typeface="Times New Roman"/>
                        <a:ea typeface="Times New Roman"/>
                      </a:endParaRPr>
                    </a:p>
                  </a:txBody>
                  <a:tcPr marL="51692" marR="51692" marT="0" marB="0"/>
                </a:tc>
              </a:tr>
              <a:tr h="892302">
                <a:tc>
                  <a:txBody>
                    <a:bodyPr/>
                    <a:lstStyle/>
                    <a:p>
                      <a:pPr algn="just">
                        <a:spcAft>
                          <a:spcPts val="0"/>
                        </a:spcAft>
                      </a:pPr>
                      <a:r>
                        <a:rPr lang="ru-RU" sz="800" dirty="0">
                          <a:effectLst/>
                        </a:rPr>
                        <a:t>3. Воспрепятствование организацией, осуществляющей операции с денежными средствами или иным имуществом, проведению уполномоченным или соответствующим надзорным органом проверок либо неисполнение предписаний, выносимых этими органами в целях противодействия легализации (отмыванию) доходов, полученных преступным путем, и финансированию терроризма</a:t>
                      </a:r>
                      <a:endParaRPr lang="ru-RU" sz="900" dirty="0">
                        <a:effectLst/>
                        <a:latin typeface="Times New Roman"/>
                        <a:ea typeface="Times New Roman"/>
                      </a:endParaRPr>
                    </a:p>
                  </a:txBody>
                  <a:tcPr marL="51692" marR="51692" marT="0" marB="0"/>
                </a:tc>
                <a:tc>
                  <a:txBody>
                    <a:bodyPr/>
                    <a:lstStyle/>
                    <a:p>
                      <a:pPr algn="ctr">
                        <a:spcAft>
                          <a:spcPts val="0"/>
                        </a:spcAft>
                      </a:pPr>
                      <a:r>
                        <a:rPr lang="ru-RU" sz="800" dirty="0">
                          <a:effectLst/>
                        </a:rPr>
                        <a:t>наложение административного штрафа в размере </a:t>
                      </a:r>
                      <a:endParaRPr lang="ru-RU" sz="900" dirty="0">
                        <a:effectLst/>
                      </a:endParaRPr>
                    </a:p>
                    <a:p>
                      <a:pPr algn="ctr">
                        <a:spcAft>
                          <a:spcPts val="0"/>
                        </a:spcAft>
                      </a:pPr>
                      <a:r>
                        <a:rPr lang="ru-RU" sz="800" dirty="0">
                          <a:effectLst/>
                        </a:rPr>
                        <a:t>от 30.000 до 50.000 рублей </a:t>
                      </a:r>
                      <a:endParaRPr lang="ru-RU" sz="900" dirty="0">
                        <a:effectLst/>
                      </a:endParaRPr>
                    </a:p>
                    <a:p>
                      <a:pPr algn="ctr">
                        <a:spcAft>
                          <a:spcPts val="0"/>
                        </a:spcAft>
                      </a:pPr>
                      <a:r>
                        <a:rPr lang="ru-RU" sz="800" dirty="0">
                          <a:effectLst/>
                        </a:rPr>
                        <a:t>или </a:t>
                      </a:r>
                      <a:endParaRPr lang="ru-RU" sz="900" dirty="0">
                        <a:effectLst/>
                      </a:endParaRPr>
                    </a:p>
                    <a:p>
                      <a:pPr algn="ctr">
                        <a:spcAft>
                          <a:spcPts val="0"/>
                        </a:spcAft>
                      </a:pPr>
                      <a:r>
                        <a:rPr lang="ru-RU" sz="800" dirty="0">
                          <a:effectLst/>
                        </a:rPr>
                        <a:t>дисквалификацию на срок от 1 года до 2 лет</a:t>
                      </a:r>
                      <a:endParaRPr lang="ru-RU" sz="900" dirty="0">
                        <a:effectLst/>
                        <a:latin typeface="Times New Roman"/>
                        <a:ea typeface="Times New Roman"/>
                      </a:endParaRPr>
                    </a:p>
                  </a:txBody>
                  <a:tcPr marL="51692" marR="51692" marT="0" marB="0"/>
                </a:tc>
                <a:tc>
                  <a:txBody>
                    <a:bodyPr/>
                    <a:lstStyle/>
                    <a:p>
                      <a:pPr algn="ctr">
                        <a:spcAft>
                          <a:spcPts val="0"/>
                        </a:spcAft>
                      </a:pPr>
                      <a:r>
                        <a:rPr lang="ru-RU" sz="800" dirty="0">
                          <a:effectLst/>
                        </a:rPr>
                        <a:t>наложение административного штрафа </a:t>
                      </a:r>
                      <a:endParaRPr lang="ru-RU" sz="900" dirty="0">
                        <a:effectLst/>
                      </a:endParaRPr>
                    </a:p>
                    <a:p>
                      <a:pPr algn="ctr">
                        <a:spcAft>
                          <a:spcPts val="0"/>
                        </a:spcAft>
                      </a:pPr>
                      <a:r>
                        <a:rPr lang="ru-RU" sz="800" dirty="0">
                          <a:effectLst/>
                        </a:rPr>
                        <a:t>от 700.000 до 1.000.000 рублей </a:t>
                      </a:r>
                      <a:endParaRPr lang="ru-RU" sz="900" dirty="0">
                        <a:effectLst/>
                      </a:endParaRPr>
                    </a:p>
                    <a:p>
                      <a:pPr algn="ctr">
                        <a:spcAft>
                          <a:spcPts val="0"/>
                        </a:spcAft>
                      </a:pPr>
                      <a:r>
                        <a:rPr lang="ru-RU" sz="800" dirty="0">
                          <a:effectLst/>
                        </a:rPr>
                        <a:t>или административное приостановление деятельности на срок до 90 суток.</a:t>
                      </a:r>
                      <a:endParaRPr lang="ru-RU" sz="900" dirty="0">
                        <a:effectLst/>
                        <a:latin typeface="Times New Roman"/>
                        <a:ea typeface="Times New Roman"/>
                      </a:endParaRPr>
                    </a:p>
                  </a:txBody>
                  <a:tcPr marL="51692" marR="51692" marT="0" marB="0"/>
                </a:tc>
              </a:tr>
              <a:tr h="892302">
                <a:tc>
                  <a:txBody>
                    <a:bodyPr/>
                    <a:lstStyle/>
                    <a:p>
                      <a:pPr algn="just">
                        <a:spcAft>
                          <a:spcPts val="0"/>
                        </a:spcAft>
                      </a:pPr>
                      <a:r>
                        <a:rPr lang="ru-RU" sz="800" dirty="0">
                          <a:effectLst/>
                        </a:rPr>
                        <a:t>4. Неисполнение организацией, осуществляющей операции с денежными средствами или иным имуществом, или ее должностным лицом законодательства о противодействии легализации (отмыванию) доходов, полученных преступным путем, и финансированию терроризма, повлекшее установленные вступившим в законную силу приговором суда легализацию (отмывание) доходов, полученных преступным путем, или финансирование терроризма, если эти действия (бездействие) не содержат уголовно наказуемого деяния</a:t>
                      </a:r>
                      <a:endParaRPr lang="ru-RU" sz="900" dirty="0">
                        <a:effectLst/>
                        <a:latin typeface="Times New Roman"/>
                        <a:ea typeface="Times New Roman"/>
                      </a:endParaRPr>
                    </a:p>
                  </a:txBody>
                  <a:tcPr marL="51692" marR="51692" marT="0" marB="0"/>
                </a:tc>
                <a:tc>
                  <a:txBody>
                    <a:bodyPr/>
                    <a:lstStyle/>
                    <a:p>
                      <a:pPr algn="ctr">
                        <a:spcAft>
                          <a:spcPts val="0"/>
                        </a:spcAft>
                      </a:pPr>
                      <a:r>
                        <a:rPr lang="ru-RU" sz="800" dirty="0">
                          <a:effectLst/>
                        </a:rPr>
                        <a:t>наложение административного штрафа в размере </a:t>
                      </a:r>
                      <a:endParaRPr lang="ru-RU" sz="900" dirty="0">
                        <a:effectLst/>
                      </a:endParaRPr>
                    </a:p>
                    <a:p>
                      <a:pPr algn="ctr">
                        <a:spcAft>
                          <a:spcPts val="0"/>
                        </a:spcAft>
                      </a:pPr>
                      <a:r>
                        <a:rPr lang="ru-RU" sz="800" dirty="0">
                          <a:effectLst/>
                        </a:rPr>
                        <a:t>от 30.000 до 50.000 рублей </a:t>
                      </a:r>
                      <a:endParaRPr lang="ru-RU" sz="900" dirty="0">
                        <a:effectLst/>
                      </a:endParaRPr>
                    </a:p>
                    <a:p>
                      <a:pPr algn="ctr">
                        <a:spcAft>
                          <a:spcPts val="0"/>
                        </a:spcAft>
                      </a:pPr>
                      <a:r>
                        <a:rPr lang="ru-RU" sz="800" dirty="0">
                          <a:effectLst/>
                        </a:rPr>
                        <a:t>или </a:t>
                      </a:r>
                      <a:endParaRPr lang="ru-RU" sz="900" dirty="0">
                        <a:effectLst/>
                      </a:endParaRPr>
                    </a:p>
                    <a:p>
                      <a:pPr algn="ctr">
                        <a:spcAft>
                          <a:spcPts val="0"/>
                        </a:spcAft>
                      </a:pPr>
                      <a:r>
                        <a:rPr lang="ru-RU" sz="800" dirty="0">
                          <a:effectLst/>
                        </a:rPr>
                        <a:t>дисквалификацию на срок от 1 года до 3 лет</a:t>
                      </a:r>
                      <a:endParaRPr lang="ru-RU" sz="900" dirty="0">
                        <a:effectLst/>
                        <a:latin typeface="Times New Roman"/>
                        <a:ea typeface="Times New Roman"/>
                      </a:endParaRPr>
                    </a:p>
                  </a:txBody>
                  <a:tcPr marL="51692" marR="51692" marT="0" marB="0"/>
                </a:tc>
                <a:tc>
                  <a:txBody>
                    <a:bodyPr/>
                    <a:lstStyle/>
                    <a:p>
                      <a:pPr algn="ctr">
                        <a:spcAft>
                          <a:spcPts val="0"/>
                        </a:spcAft>
                      </a:pPr>
                      <a:r>
                        <a:rPr lang="ru-RU" sz="800" dirty="0">
                          <a:effectLst/>
                        </a:rPr>
                        <a:t>наложение административного штрафа </a:t>
                      </a:r>
                      <a:endParaRPr lang="ru-RU" sz="900" dirty="0">
                        <a:effectLst/>
                      </a:endParaRPr>
                    </a:p>
                    <a:p>
                      <a:pPr algn="ctr">
                        <a:spcAft>
                          <a:spcPts val="0"/>
                        </a:spcAft>
                      </a:pPr>
                      <a:r>
                        <a:rPr lang="ru-RU" sz="800" dirty="0">
                          <a:effectLst/>
                        </a:rPr>
                        <a:t>от 500.000 до 1.000.000 рублей </a:t>
                      </a:r>
                      <a:endParaRPr lang="ru-RU" sz="900" dirty="0">
                        <a:effectLst/>
                      </a:endParaRPr>
                    </a:p>
                    <a:p>
                      <a:pPr algn="ctr">
                        <a:spcAft>
                          <a:spcPts val="0"/>
                        </a:spcAft>
                      </a:pPr>
                      <a:r>
                        <a:rPr lang="ru-RU" sz="800" dirty="0">
                          <a:effectLst/>
                        </a:rPr>
                        <a:t>или административное приостановление деятельности на срок до 90 суток</a:t>
                      </a:r>
                      <a:endParaRPr lang="ru-RU" sz="900" dirty="0">
                        <a:effectLst/>
                        <a:latin typeface="Times New Roman"/>
                        <a:ea typeface="Times New Roman"/>
                      </a:endParaRPr>
                    </a:p>
                  </a:txBody>
                  <a:tcPr marL="51692" marR="51692" marT="0" marB="0"/>
                </a:tc>
              </a:tr>
              <a:tr h="637359">
                <a:tc gridSpan="3">
                  <a:txBody>
                    <a:bodyPr/>
                    <a:lstStyle/>
                    <a:p>
                      <a:pPr indent="342900" algn="just">
                        <a:spcAft>
                          <a:spcPts val="0"/>
                        </a:spcAft>
                      </a:pPr>
                      <a:r>
                        <a:rPr lang="ru-RU" sz="800" dirty="0">
                          <a:effectLst/>
                        </a:rPr>
                        <a:t>Примечание: </a:t>
                      </a:r>
                      <a:endParaRPr lang="ru-RU" sz="900" dirty="0">
                        <a:effectLst/>
                      </a:endParaRPr>
                    </a:p>
                    <a:p>
                      <a:pPr algn="just">
                        <a:spcAft>
                          <a:spcPts val="0"/>
                        </a:spcAft>
                      </a:pPr>
                      <a:r>
                        <a:rPr lang="ru-RU" sz="800" dirty="0">
                          <a:effectLst/>
                        </a:rPr>
                        <a:t>За административные правонарушения, предусмотренные частями 1 и 2 настоящей статьи, сотрудники Банка, в обязанности которых входит выявление и (или) представление сведений об операциях, подлежащих обязательному контролю, либо об операциях, в отношении которых возникают подозрения, что они осуществляются в целях легализации (отмывания) доходов, полученных преступным путем, или финансирования терроризма, несут ответственность как должностные лица.</a:t>
                      </a:r>
                      <a:endParaRPr lang="ru-RU" sz="900" dirty="0">
                        <a:effectLst/>
                        <a:latin typeface="Times New Roman"/>
                        <a:ea typeface="Times New Roman"/>
                      </a:endParaRPr>
                    </a:p>
                  </a:txBody>
                  <a:tcPr marL="51692" marR="51692" marT="0" marB="0"/>
                </a:tc>
                <a:tc hMerge="1">
                  <a:txBody>
                    <a:bodyPr/>
                    <a:lstStyle/>
                    <a:p>
                      <a:endParaRPr lang="ru-RU"/>
                    </a:p>
                  </a:txBody>
                  <a:tcPr/>
                </a:tc>
                <a:tc hMerge="1">
                  <a:txBody>
                    <a:bodyPr/>
                    <a:lstStyle/>
                    <a:p>
                      <a:endParaRPr lang="ru-RU"/>
                    </a:p>
                  </a:txBody>
                  <a:tcPr/>
                </a:tc>
              </a:tr>
            </a:tbl>
          </a:graphicData>
        </a:graphic>
      </p:graphicFrame>
      <p:sp>
        <p:nvSpPr>
          <p:cNvPr id="8" name="Прямоугольник 7"/>
          <p:cNvSpPr/>
          <p:nvPr/>
        </p:nvSpPr>
        <p:spPr>
          <a:xfrm>
            <a:off x="5004048" y="319304"/>
            <a:ext cx="1872208" cy="66142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smtClean="0"/>
              <a:t>ст. 15.27 КоАП</a:t>
            </a:r>
            <a:endParaRPr lang="ru-RU" dirty="0"/>
          </a:p>
        </p:txBody>
      </p:sp>
    </p:spTree>
    <p:extLst>
      <p:ext uri="{BB962C8B-B14F-4D97-AF65-F5344CB8AC3E}">
        <p14:creationId xmlns:p14="http://schemas.microsoft.com/office/powerpoint/2010/main" val="9471204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6"/>
            <a:ext cx="8280920" cy="61206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2000" b="1" dirty="0"/>
              <a:t>Список электронных источников</a:t>
            </a:r>
            <a:r>
              <a:rPr lang="ru-RU" sz="2000" b="1" dirty="0" smtClean="0"/>
              <a:t>:</a:t>
            </a:r>
          </a:p>
          <a:p>
            <a:endParaRPr lang="ru-RU" sz="1200" dirty="0"/>
          </a:p>
          <a:p>
            <a:r>
              <a:rPr lang="en-US" sz="2000" u="sng" dirty="0">
                <a:hlinkClick r:id="rId2"/>
              </a:rPr>
              <a:t>www</a:t>
            </a:r>
            <a:r>
              <a:rPr lang="ru-RU" sz="2000" u="sng" dirty="0">
                <a:hlinkClick r:id="rId2"/>
              </a:rPr>
              <a:t>.</a:t>
            </a:r>
            <a:r>
              <a:rPr lang="en-US" sz="2000" u="sng" dirty="0">
                <a:hlinkClick r:id="rId2"/>
              </a:rPr>
              <a:t>cbr</a:t>
            </a:r>
            <a:r>
              <a:rPr lang="ru-RU" sz="2000" u="sng" dirty="0">
                <a:hlinkClick r:id="rId2"/>
              </a:rPr>
              <a:t>.</a:t>
            </a:r>
            <a:r>
              <a:rPr lang="en-US" sz="2000" u="sng" dirty="0">
                <a:hlinkClick r:id="rId2"/>
              </a:rPr>
              <a:t>ru</a:t>
            </a:r>
            <a:r>
              <a:rPr lang="en-US" sz="2000" dirty="0"/>
              <a:t> </a:t>
            </a:r>
            <a:r>
              <a:rPr lang="ru-RU" sz="2000" dirty="0"/>
              <a:t>– Центральный банк Российской Федерации</a:t>
            </a:r>
          </a:p>
          <a:p>
            <a:r>
              <a:rPr lang="en-US" sz="2000" u="sng" dirty="0">
                <a:hlinkClick r:id="rId3"/>
              </a:rPr>
              <a:t>www</a:t>
            </a:r>
            <a:r>
              <a:rPr lang="ru-RU" sz="2000" u="sng" dirty="0">
                <a:hlinkClick r:id="rId3"/>
              </a:rPr>
              <a:t>.</a:t>
            </a:r>
            <a:r>
              <a:rPr lang="en-US" sz="2000" u="sng" dirty="0">
                <a:hlinkClick r:id="rId3"/>
              </a:rPr>
              <a:t>minfin</a:t>
            </a:r>
            <a:r>
              <a:rPr lang="ru-RU" sz="2000" u="sng" dirty="0">
                <a:hlinkClick r:id="rId3"/>
              </a:rPr>
              <a:t>.</a:t>
            </a:r>
            <a:r>
              <a:rPr lang="en-US" sz="2000" u="sng" dirty="0">
                <a:hlinkClick r:id="rId3"/>
              </a:rPr>
              <a:t>ru</a:t>
            </a:r>
            <a:r>
              <a:rPr lang="ru-RU" sz="2000" dirty="0"/>
              <a:t> – Министерство финансов Российской Федерации</a:t>
            </a:r>
          </a:p>
          <a:p>
            <a:r>
              <a:rPr lang="en-US" sz="2000" u="sng" dirty="0">
                <a:hlinkClick r:id="rId4"/>
              </a:rPr>
              <a:t>www</a:t>
            </a:r>
            <a:r>
              <a:rPr lang="ru-RU" sz="2000" u="sng" dirty="0">
                <a:hlinkClick r:id="rId4"/>
              </a:rPr>
              <a:t>.</a:t>
            </a:r>
            <a:r>
              <a:rPr lang="en-US" sz="2000" u="sng" dirty="0">
                <a:hlinkClick r:id="rId4"/>
              </a:rPr>
              <a:t>rosfinnadzor</a:t>
            </a:r>
            <a:r>
              <a:rPr lang="ru-RU" sz="2000" u="sng" dirty="0">
                <a:hlinkClick r:id="rId4"/>
              </a:rPr>
              <a:t>.</a:t>
            </a:r>
            <a:r>
              <a:rPr lang="en-US" sz="2000" u="sng" dirty="0">
                <a:hlinkClick r:id="rId4"/>
              </a:rPr>
              <a:t>ru</a:t>
            </a:r>
            <a:r>
              <a:rPr lang="ru-RU" sz="2000" dirty="0"/>
              <a:t> – Федеральная служба финансово-бюджетного надзора (РФ)</a:t>
            </a:r>
          </a:p>
          <a:p>
            <a:r>
              <a:rPr lang="en-US" sz="2000" u="sng" dirty="0">
                <a:hlinkClick r:id="rId5"/>
              </a:rPr>
              <a:t>www</a:t>
            </a:r>
            <a:r>
              <a:rPr lang="ru-RU" sz="2000" u="sng" dirty="0">
                <a:hlinkClick r:id="rId5"/>
              </a:rPr>
              <a:t>.</a:t>
            </a:r>
            <a:r>
              <a:rPr lang="en-US" sz="2000" u="sng" dirty="0">
                <a:hlinkClick r:id="rId5"/>
              </a:rPr>
              <a:t>fedsfm</a:t>
            </a:r>
            <a:r>
              <a:rPr lang="ru-RU" sz="2000" u="sng" dirty="0">
                <a:hlinkClick r:id="rId5"/>
              </a:rPr>
              <a:t>.</a:t>
            </a:r>
            <a:r>
              <a:rPr lang="en-US" sz="2000" u="sng" dirty="0">
                <a:hlinkClick r:id="rId5"/>
              </a:rPr>
              <a:t>ru</a:t>
            </a:r>
            <a:r>
              <a:rPr lang="ru-RU" sz="2000" dirty="0"/>
              <a:t> – Федеральная служба по финансовому мониторингу (РФ)</a:t>
            </a:r>
          </a:p>
          <a:p>
            <a:r>
              <a:rPr lang="en-US" sz="2000" u="sng" dirty="0">
                <a:hlinkClick r:id="rId6"/>
              </a:rPr>
              <a:t>www</a:t>
            </a:r>
            <a:r>
              <a:rPr lang="ru-RU" sz="2000" u="sng" dirty="0">
                <a:hlinkClick r:id="rId6"/>
              </a:rPr>
              <a:t>.</a:t>
            </a:r>
            <a:r>
              <a:rPr lang="en-US" sz="2000" u="sng" dirty="0">
                <a:hlinkClick r:id="rId6"/>
              </a:rPr>
              <a:t>fatf</a:t>
            </a:r>
            <a:r>
              <a:rPr lang="ru-RU" sz="2000" u="sng" dirty="0">
                <a:hlinkClick r:id="rId6"/>
              </a:rPr>
              <a:t>-</a:t>
            </a:r>
            <a:r>
              <a:rPr lang="en-US" sz="2000" u="sng" dirty="0">
                <a:hlinkClick r:id="rId6"/>
              </a:rPr>
              <a:t>gafi</a:t>
            </a:r>
            <a:r>
              <a:rPr lang="ru-RU" sz="2000" u="sng" dirty="0">
                <a:hlinkClick r:id="rId6"/>
              </a:rPr>
              <a:t>.</a:t>
            </a:r>
            <a:r>
              <a:rPr lang="en-US" sz="2000" u="sng" dirty="0">
                <a:hlinkClick r:id="rId6"/>
              </a:rPr>
              <a:t>org</a:t>
            </a:r>
            <a:r>
              <a:rPr lang="ru-RU" sz="2000" dirty="0"/>
              <a:t> – ФАТФ (борьба с отмыванием денег)</a:t>
            </a:r>
          </a:p>
          <a:p>
            <a:r>
              <a:rPr lang="en-US" sz="2000" u="sng" dirty="0">
                <a:hlinkClick r:id="rId7"/>
              </a:rPr>
              <a:t>www</a:t>
            </a:r>
            <a:r>
              <a:rPr lang="ru-RU" sz="2000" u="sng" dirty="0">
                <a:hlinkClick r:id="rId7"/>
              </a:rPr>
              <a:t>.</a:t>
            </a:r>
            <a:r>
              <a:rPr lang="en-US" sz="2000" u="sng" dirty="0">
                <a:hlinkClick r:id="rId7"/>
              </a:rPr>
              <a:t>fatf</a:t>
            </a:r>
            <a:r>
              <a:rPr lang="ru-RU" sz="2000" u="sng" dirty="0">
                <a:hlinkClick r:id="rId7"/>
              </a:rPr>
              <a:t>-</a:t>
            </a:r>
            <a:r>
              <a:rPr lang="en-US" sz="2000" u="sng" dirty="0">
                <a:hlinkClick r:id="rId7"/>
              </a:rPr>
              <a:t>gafi</a:t>
            </a:r>
            <a:r>
              <a:rPr lang="ru-RU" sz="2000" u="sng" dirty="0">
                <a:hlinkClick r:id="rId7"/>
              </a:rPr>
              <a:t>.</a:t>
            </a:r>
            <a:r>
              <a:rPr lang="en-US" sz="2000" u="sng" dirty="0">
                <a:hlinkClick r:id="rId7"/>
              </a:rPr>
              <a:t>org</a:t>
            </a:r>
            <a:r>
              <a:rPr lang="ru-RU" sz="2000" u="sng" dirty="0">
                <a:hlinkClick r:id="rId7"/>
              </a:rPr>
              <a:t>/</a:t>
            </a:r>
            <a:r>
              <a:rPr lang="en-US" sz="2000" u="sng" dirty="0">
                <a:hlinkClick r:id="rId7"/>
              </a:rPr>
              <a:t>TerFinance</a:t>
            </a:r>
            <a:r>
              <a:rPr lang="ru-RU" sz="2000" u="sng" dirty="0">
                <a:hlinkClick r:id="rId7"/>
              </a:rPr>
              <a:t>_</a:t>
            </a:r>
            <a:r>
              <a:rPr lang="en-US" sz="2000" u="sng" dirty="0">
                <a:hlinkClick r:id="rId7"/>
              </a:rPr>
              <a:t>en</a:t>
            </a:r>
            <a:r>
              <a:rPr lang="ru-RU" sz="2000" u="sng" dirty="0">
                <a:hlinkClick r:id="rId7"/>
              </a:rPr>
              <a:t>.</a:t>
            </a:r>
            <a:r>
              <a:rPr lang="en-US" sz="2000" u="sng" dirty="0">
                <a:hlinkClick r:id="rId7"/>
              </a:rPr>
              <a:t>htm</a:t>
            </a:r>
            <a:r>
              <a:rPr lang="ru-RU" sz="2000" dirty="0"/>
              <a:t> - ФАТФ (борьба с финансированием терроризма)</a:t>
            </a:r>
          </a:p>
          <a:p>
            <a:r>
              <a:rPr lang="en-US" sz="2000" u="sng" dirty="0">
                <a:hlinkClick r:id="rId8"/>
              </a:rPr>
              <a:t>www</a:t>
            </a:r>
            <a:r>
              <a:rPr lang="ru-RU" sz="2000" u="sng" dirty="0">
                <a:hlinkClick r:id="rId8"/>
              </a:rPr>
              <a:t>.</a:t>
            </a:r>
            <a:r>
              <a:rPr lang="en-US" sz="2000" u="sng" dirty="0">
                <a:hlinkClick r:id="rId8"/>
              </a:rPr>
              <a:t>imf</a:t>
            </a:r>
            <a:r>
              <a:rPr lang="ru-RU" sz="2000" u="sng" dirty="0">
                <a:hlinkClick r:id="rId8"/>
              </a:rPr>
              <a:t>.</a:t>
            </a:r>
            <a:r>
              <a:rPr lang="en-US" sz="2000" u="sng" dirty="0">
                <a:hlinkClick r:id="rId8"/>
              </a:rPr>
              <a:t>org</a:t>
            </a:r>
            <a:r>
              <a:rPr lang="ru-RU" sz="2000" dirty="0"/>
              <a:t> – Международный валютный фонд</a:t>
            </a:r>
          </a:p>
          <a:p>
            <a:r>
              <a:rPr lang="en-US" sz="2000" u="sng" dirty="0">
                <a:hlinkClick r:id="rId9"/>
              </a:rPr>
              <a:t>www</a:t>
            </a:r>
            <a:r>
              <a:rPr lang="ru-RU" sz="2000" u="sng" dirty="0">
                <a:hlinkClick r:id="rId9"/>
              </a:rPr>
              <a:t>.</a:t>
            </a:r>
            <a:r>
              <a:rPr lang="en-US" sz="2000" u="sng" dirty="0">
                <a:hlinkClick r:id="rId9"/>
              </a:rPr>
              <a:t>worldbank</a:t>
            </a:r>
            <a:r>
              <a:rPr lang="ru-RU" sz="2000" u="sng" dirty="0">
                <a:hlinkClick r:id="rId9"/>
              </a:rPr>
              <a:t>.</a:t>
            </a:r>
            <a:r>
              <a:rPr lang="en-US" sz="2000" u="sng" dirty="0">
                <a:hlinkClick r:id="rId9"/>
              </a:rPr>
              <a:t>ru</a:t>
            </a:r>
            <a:r>
              <a:rPr lang="ru-RU" sz="2000" dirty="0"/>
              <a:t> – Всемирный банк</a:t>
            </a:r>
          </a:p>
          <a:p>
            <a:r>
              <a:rPr lang="en-US" sz="2000" u="sng" dirty="0">
                <a:hlinkClick r:id="rId10"/>
              </a:rPr>
              <a:t>www</a:t>
            </a:r>
            <a:r>
              <a:rPr lang="ru-RU" sz="2000" u="sng" dirty="0">
                <a:hlinkClick r:id="rId10"/>
              </a:rPr>
              <a:t>.</a:t>
            </a:r>
            <a:r>
              <a:rPr lang="en-US" sz="2000" u="sng" dirty="0">
                <a:hlinkClick r:id="rId10"/>
              </a:rPr>
              <a:t>imolin</a:t>
            </a:r>
            <a:r>
              <a:rPr lang="ru-RU" sz="2000" u="sng" dirty="0">
                <a:hlinkClick r:id="rId10"/>
              </a:rPr>
              <a:t>.</a:t>
            </a:r>
            <a:r>
              <a:rPr lang="en-US" sz="2000" u="sng" dirty="0">
                <a:hlinkClick r:id="rId10"/>
              </a:rPr>
              <a:t>org</a:t>
            </a:r>
            <a:r>
              <a:rPr lang="ru-RU" sz="2000" dirty="0"/>
              <a:t> – Международная информационная система по вопросам ПОД/ФТ</a:t>
            </a:r>
          </a:p>
          <a:p>
            <a:r>
              <a:rPr lang="en-US" sz="2000" u="sng" dirty="0">
                <a:hlinkClick r:id="rId11"/>
              </a:rPr>
              <a:t>www</a:t>
            </a:r>
            <a:r>
              <a:rPr lang="ru-RU" sz="2000" u="sng" dirty="0">
                <a:hlinkClick r:id="rId11"/>
              </a:rPr>
              <a:t>.</a:t>
            </a:r>
            <a:r>
              <a:rPr lang="en-US" sz="2000" u="sng" dirty="0">
                <a:hlinkClick r:id="rId11"/>
              </a:rPr>
              <a:t>wolfsberg</a:t>
            </a:r>
            <a:r>
              <a:rPr lang="ru-RU" sz="2000" u="sng" dirty="0">
                <a:hlinkClick r:id="rId11"/>
              </a:rPr>
              <a:t>-</a:t>
            </a:r>
            <a:r>
              <a:rPr lang="en-US" sz="2000" u="sng" dirty="0">
                <a:hlinkClick r:id="rId11"/>
              </a:rPr>
              <a:t>principles</a:t>
            </a:r>
            <a:r>
              <a:rPr lang="ru-RU" sz="2000" u="sng" dirty="0">
                <a:hlinkClick r:id="rId11"/>
              </a:rPr>
              <a:t>.</a:t>
            </a:r>
            <a:r>
              <a:rPr lang="en-US" sz="2000" u="sng" dirty="0">
                <a:hlinkClick r:id="rId11"/>
              </a:rPr>
              <a:t>com</a:t>
            </a:r>
            <a:r>
              <a:rPr lang="ru-RU" sz="2000" dirty="0"/>
              <a:t> – Вольфсбергская </a:t>
            </a:r>
            <a:r>
              <a:rPr lang="ru-RU" sz="2000" dirty="0" smtClean="0"/>
              <a:t>группа</a:t>
            </a:r>
            <a:endParaRPr lang="en-US" sz="2000" dirty="0" smtClean="0"/>
          </a:p>
          <a:p>
            <a:r>
              <a:rPr lang="en-US" sz="2000" dirty="0" smtClean="0">
                <a:hlinkClick r:id="rId12"/>
              </a:rPr>
              <a:t>www.rosswift.ru</a:t>
            </a:r>
            <a:r>
              <a:rPr lang="en-US" sz="2000" dirty="0" smtClean="0"/>
              <a:t> – </a:t>
            </a:r>
            <a:r>
              <a:rPr lang="ru-RU" sz="2000" dirty="0" smtClean="0"/>
              <a:t>рекомендации СВИФТ в открытом доступе</a:t>
            </a:r>
            <a:endParaRPr lang="ru-RU" sz="2000" dirty="0"/>
          </a:p>
          <a:p>
            <a:pPr algn="ctr"/>
            <a:endParaRPr lang="ru-RU" sz="2000" dirty="0"/>
          </a:p>
        </p:txBody>
      </p:sp>
    </p:spTree>
    <p:extLst>
      <p:ext uri="{BB962C8B-B14F-4D97-AF65-F5344CB8AC3E}">
        <p14:creationId xmlns:p14="http://schemas.microsoft.com/office/powerpoint/2010/main" val="1440677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7164288" y="404664"/>
            <a:ext cx="1656184" cy="5976664"/>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t>R&amp;G</a:t>
            </a:r>
            <a:endParaRPr lang="ru-RU" sz="4000" b="1" dirty="0" smtClean="0"/>
          </a:p>
          <a:p>
            <a:pPr algn="ctr"/>
            <a:endParaRPr lang="ru-RU" sz="4000" b="1" dirty="0"/>
          </a:p>
          <a:p>
            <a:pPr algn="ctr"/>
            <a:endParaRPr lang="ru-RU" sz="4000" b="1" dirty="0" smtClean="0"/>
          </a:p>
          <a:p>
            <a:pPr algn="ctr"/>
            <a:endParaRPr lang="ru-RU" sz="4000" b="1" dirty="0"/>
          </a:p>
          <a:p>
            <a:pPr algn="ctr"/>
            <a:endParaRPr lang="ru-RU" sz="4000" b="1" dirty="0" smtClean="0"/>
          </a:p>
          <a:p>
            <a:pPr algn="ctr"/>
            <a:endParaRPr lang="ru-RU" sz="4000" b="1" dirty="0" smtClean="0"/>
          </a:p>
          <a:p>
            <a:pPr algn="ctr"/>
            <a:endParaRPr lang="ru-RU" sz="2000" b="1" dirty="0"/>
          </a:p>
          <a:p>
            <a:pPr algn="ctr"/>
            <a:endParaRPr lang="ru-RU" sz="2000" b="1" dirty="0" smtClean="0"/>
          </a:p>
          <a:p>
            <a:pPr algn="ctr"/>
            <a:endParaRPr lang="ru-RU" sz="2000" b="1" dirty="0"/>
          </a:p>
          <a:p>
            <a:pPr algn="ctr"/>
            <a:endParaRPr lang="ru-RU" sz="2000" b="1" dirty="0" smtClean="0"/>
          </a:p>
          <a:p>
            <a:pPr algn="ctr"/>
            <a:endParaRPr lang="ru-RU" sz="2000" b="1" dirty="0"/>
          </a:p>
          <a:p>
            <a:pPr algn="ctr"/>
            <a:endParaRPr lang="ru-RU" sz="2000" b="1" dirty="0"/>
          </a:p>
        </p:txBody>
      </p:sp>
      <p:sp>
        <p:nvSpPr>
          <p:cNvPr id="4" name="Прямоугольник 3"/>
          <p:cNvSpPr/>
          <p:nvPr/>
        </p:nvSpPr>
        <p:spPr>
          <a:xfrm>
            <a:off x="395536" y="404664"/>
            <a:ext cx="6480720" cy="5976664"/>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smtClean="0"/>
          </a:p>
          <a:p>
            <a:r>
              <a:rPr lang="ru-RU" sz="1200" dirty="0" smtClean="0"/>
              <a:t>К </a:t>
            </a:r>
            <a:r>
              <a:rPr lang="ru-RU" sz="1200" dirty="0"/>
              <a:t>первым непримиримым противникам рейдеров относят Бенджамина Франклина, предложившего сразу после окончания вой­ны за независимость включить специальный пункт о запрете рейдерства (каперства) в мирный договор США и Англии. И, хотя именно такой пункт в этот договор включен не был, Франклин в дальнейшем добился не­посредственного включения записи о запрете рейдерства при заключении договора с Прус­сией. </a:t>
            </a:r>
            <a:endParaRPr lang="ru-RU" sz="1200" dirty="0" smtClean="0"/>
          </a:p>
          <a:p>
            <a:endParaRPr lang="ru-RU" sz="1200" dirty="0"/>
          </a:p>
          <a:p>
            <a:r>
              <a:rPr lang="ru-RU" sz="1200" dirty="0" smtClean="0"/>
              <a:t>Несмотря </a:t>
            </a:r>
            <a:r>
              <a:rPr lang="ru-RU" sz="1200" dirty="0"/>
              <a:t>на то, что для заключивших договор стран подобный запрет не имел осо­бого значения по причине отсутствия собст­венных военных флотов, в международном праве был создан прецедент. </a:t>
            </a:r>
            <a:endParaRPr lang="ru-RU" sz="1200" dirty="0" smtClean="0"/>
          </a:p>
          <a:p>
            <a:endParaRPr lang="ru-RU" sz="1200" dirty="0"/>
          </a:p>
          <a:p>
            <a:r>
              <a:rPr lang="ru-RU" sz="1200" dirty="0" smtClean="0"/>
              <a:t>Специалисты </a:t>
            </a:r>
            <a:r>
              <a:rPr lang="ru-RU" sz="1200" dirty="0"/>
              <a:t>по морскому праву в течение первой половины </a:t>
            </a:r>
            <a:r>
              <a:rPr lang="en-US" sz="1200" dirty="0"/>
              <a:t>XIX</a:t>
            </a:r>
            <a:r>
              <a:rPr lang="ru-RU" sz="1200" dirty="0"/>
              <a:t> в. долго спорили на предмет того, вхо­дит ли собственность, перевозимая по морю, в понятие собственности, неприкосновенной в ходе военных действий, либо она является исключением и может быть уничтожена (по­скольку предприниматель во время войны имеет возможность не выходить в море, а оставаться в защищенной гавани до разреше­ния конфликта). Споры достигли своего апо­гея на состоявшемся после окончания Крым­ской войны Парижском конгрессе 1856 г. В итоге была принята декларация о запрете рейдерства (каперства) на море. Интересно, что Соединенные Штаты, изначально резко выступавшие за введение запрета, голосова­ли против принятия декларации</a:t>
            </a:r>
            <a:r>
              <a:rPr lang="ru-RU" sz="1200" dirty="0" smtClean="0"/>
              <a:t>.</a:t>
            </a:r>
            <a:endParaRPr lang="ru-RU" sz="1200" dirty="0"/>
          </a:p>
        </p:txBody>
      </p:sp>
      <p:pic>
        <p:nvPicPr>
          <p:cNvPr id="5" name="Picture 3" descr="C:\Users\User\Pictures\Рейдеры\images (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908" y="4797152"/>
            <a:ext cx="1204943" cy="127679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6147" name="Picture 3" descr="C:\Users\User\Pictures\парусник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620688"/>
            <a:ext cx="2322959" cy="173997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er\Pictures\imagesCA7Q5VU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620689"/>
            <a:ext cx="1368152" cy="173940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User\Pictures\Бен Франклин.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9908" y="4005064"/>
            <a:ext cx="1204943" cy="5363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738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67543" y="4797152"/>
            <a:ext cx="8208912" cy="151216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ru-RU" sz="4000" b="1" dirty="0" smtClean="0"/>
          </a:p>
          <a:p>
            <a:pPr algn="ctr"/>
            <a:endParaRPr lang="ru-RU" sz="4000" b="1" dirty="0"/>
          </a:p>
          <a:p>
            <a:pPr algn="ctr"/>
            <a:r>
              <a:rPr lang="ru-RU" sz="4000" b="1" dirty="0" smtClean="0"/>
              <a:t>                                                        </a:t>
            </a:r>
            <a:r>
              <a:rPr lang="en-US" sz="4000" b="1" dirty="0" smtClean="0"/>
              <a:t>R&amp;G</a:t>
            </a:r>
            <a:endParaRPr lang="ru-RU" sz="4000" b="1" dirty="0" smtClean="0"/>
          </a:p>
          <a:p>
            <a:pPr algn="ctr"/>
            <a:endParaRPr lang="ru-RU" sz="4000" b="1" dirty="0"/>
          </a:p>
          <a:p>
            <a:pPr algn="ctr"/>
            <a:endParaRPr lang="ru-RU" sz="4000" b="1" dirty="0"/>
          </a:p>
        </p:txBody>
      </p:sp>
      <p:sp>
        <p:nvSpPr>
          <p:cNvPr id="4" name="Прямоугольник 3"/>
          <p:cNvSpPr/>
          <p:nvPr/>
        </p:nvSpPr>
        <p:spPr>
          <a:xfrm>
            <a:off x="467544" y="476672"/>
            <a:ext cx="8208911" cy="396044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u="sng" dirty="0"/>
              <a:t>В западной практике рейдерство тради­ционно делится на три типа</a:t>
            </a:r>
            <a:r>
              <a:rPr lang="ru-RU" sz="1200" u="sng" dirty="0" smtClean="0"/>
              <a:t>:</a:t>
            </a:r>
          </a:p>
          <a:p>
            <a:endParaRPr lang="ru-RU" sz="1200" u="sng" dirty="0"/>
          </a:p>
          <a:p>
            <a:pPr marL="171450" lvl="0" indent="-171450">
              <a:buFont typeface="Wingdings" pitchFamily="2" charset="2"/>
              <a:buChar char="v"/>
            </a:pPr>
            <a:r>
              <a:rPr lang="ru-RU" sz="1200" dirty="0"/>
              <a:t>«черное» рейдерство: откровенно си­ловой, явно незаконный захват собственно­сти. Использование исключительно незакон­ных действий для установления контроля над предприятием: шантаж, подкуп, силовой вход на предприятие, подделка судебных решений, реестра акционеров и т. д.;</a:t>
            </a:r>
          </a:p>
          <a:p>
            <a:pPr marL="171450" lvl="0" indent="-171450">
              <a:buFont typeface="Wingdings" pitchFamily="2" charset="2"/>
              <a:buChar char="v"/>
            </a:pPr>
            <a:r>
              <a:rPr lang="ru-RU" sz="1200" dirty="0"/>
              <a:t>«серое» рейдерство: сочетание квази­законных и незаконных мер: подкуп судей для ускорения принятия законного решения на основании поддельного реестра акционе­ров, шантаж контрагентов предприятия для создания ситуации невозможности продол­жения деятельности и т. д. Обычно реализа­ция таких схем оказывается возможной вви­ду несовершенства законодательства [4];</a:t>
            </a:r>
          </a:p>
          <a:p>
            <a:pPr marL="171450" lvl="0" indent="-171450">
              <a:buFont typeface="Wingdings" pitchFamily="2" charset="2"/>
              <a:buChar char="v"/>
            </a:pPr>
            <a:r>
              <a:rPr lang="ru-RU" sz="1200" dirty="0"/>
              <a:t>«белое» рейдерство: законное погло­щение компании, синоним слияниям и по­глощениям. Квазизаконные действия: срыв собрания акционеров, использование пробе­лов в законодательстве, забастовки, органи­зация проверок контролирующими органами.</a:t>
            </a:r>
          </a:p>
          <a:p>
            <a:endParaRPr lang="ru-RU" sz="1200" dirty="0" smtClean="0"/>
          </a:p>
          <a:p>
            <a:r>
              <a:rPr lang="ru-RU" sz="1200" dirty="0" smtClean="0"/>
              <a:t>При </a:t>
            </a:r>
            <a:r>
              <a:rPr lang="ru-RU" sz="1200" dirty="0"/>
              <a:t>этом «белое» рейдерство, на первый взгляд, более соответствующее законным нормам, чем остальные два типа, также часто связано с нарушениями закона. Например, при организации забастовок подкупаются руководители профсоюзов, а при иницииро­вании проверок - сотрудники контролирую­щих организаций.</a:t>
            </a:r>
          </a:p>
          <a:p>
            <a:r>
              <a:rPr lang="ru-RU" sz="1200" dirty="0"/>
              <a:t>Сам термин «рейдер» пришел в Россию из США. Там рейдерами называют ата­кующую сторону в процессах слияний и по­глощений. На западе криминального оттенка в понятии рейдерства в большинстве случаев нет. Там это, обычно, законный, весьма ува­жаемый и высокоинтеллектуальный юриди­ческий бизнес.</a:t>
            </a:r>
          </a:p>
          <a:p>
            <a:pPr algn="ctr"/>
            <a:endParaRPr lang="ru-RU" sz="1200" dirty="0"/>
          </a:p>
        </p:txBody>
      </p:sp>
      <p:pic>
        <p:nvPicPr>
          <p:cNvPr id="11" name="Picture 2" descr="C:\Users\User\Pictures\Рейдеры\images (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985868"/>
            <a:ext cx="1257266" cy="1134736"/>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sp>
        <p:nvSpPr>
          <p:cNvPr id="6" name="Овал 5"/>
          <p:cNvSpPr/>
          <p:nvPr/>
        </p:nvSpPr>
        <p:spPr>
          <a:xfrm>
            <a:off x="899592" y="5040952"/>
            <a:ext cx="1035110" cy="1024568"/>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dk1"/>
          </a:lnRef>
          <a:fillRef idx="3">
            <a:schemeClr val="dk1"/>
          </a:fillRef>
          <a:effectRef idx="3">
            <a:schemeClr val="dk1"/>
          </a:effectRef>
          <a:fontRef idx="minor">
            <a:schemeClr val="lt1"/>
          </a:fontRef>
        </p:style>
        <p:txBody>
          <a:bodyPr rtlCol="0" anchor="ctr"/>
          <a:lstStyle/>
          <a:p>
            <a:pPr algn="ctr"/>
            <a:r>
              <a:rPr lang="ru-RU" sz="1200" dirty="0" smtClean="0"/>
              <a:t>черное</a:t>
            </a:r>
            <a:endParaRPr lang="ru-RU" sz="1200" dirty="0"/>
          </a:p>
        </p:txBody>
      </p:sp>
      <p:sp>
        <p:nvSpPr>
          <p:cNvPr id="7" name="Овал 6"/>
          <p:cNvSpPr/>
          <p:nvPr/>
        </p:nvSpPr>
        <p:spPr>
          <a:xfrm>
            <a:off x="2051720" y="5040952"/>
            <a:ext cx="1035110" cy="1024568"/>
          </a:xfrm>
          <a:prstGeom prst="ellipse">
            <a:avLst/>
          </a:prstGeom>
          <a:solidFill>
            <a:schemeClr val="bg1">
              <a:lumMod val="5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dk1"/>
          </a:lnRef>
          <a:fillRef idx="3">
            <a:schemeClr val="dk1"/>
          </a:fillRef>
          <a:effectRef idx="3">
            <a:schemeClr val="dk1"/>
          </a:effectRef>
          <a:fontRef idx="minor">
            <a:schemeClr val="lt1"/>
          </a:fontRef>
        </p:style>
        <p:txBody>
          <a:bodyPr rtlCol="0" anchor="ctr"/>
          <a:lstStyle/>
          <a:p>
            <a:pPr algn="ctr"/>
            <a:r>
              <a:rPr lang="ru-RU" sz="1200" dirty="0" smtClean="0"/>
              <a:t>серое</a:t>
            </a:r>
            <a:endParaRPr lang="ru-RU" sz="1200" dirty="0"/>
          </a:p>
        </p:txBody>
      </p:sp>
      <p:sp>
        <p:nvSpPr>
          <p:cNvPr id="8" name="Овал 7"/>
          <p:cNvSpPr/>
          <p:nvPr/>
        </p:nvSpPr>
        <p:spPr>
          <a:xfrm>
            <a:off x="3203848" y="5040952"/>
            <a:ext cx="1035110" cy="1024568"/>
          </a:xfrm>
          <a:prstGeom prst="ellipse">
            <a:avLst/>
          </a:prstGeom>
          <a:solidFill>
            <a:schemeClr val="bg1"/>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dk1"/>
          </a:lnRef>
          <a:fillRef idx="3">
            <a:schemeClr val="dk1"/>
          </a:fillRef>
          <a:effectRef idx="3">
            <a:schemeClr val="dk1"/>
          </a:effectRef>
          <a:fontRef idx="minor">
            <a:schemeClr val="lt1"/>
          </a:fontRef>
        </p:style>
        <p:txBody>
          <a:bodyPr rtlCol="0" anchor="ctr"/>
          <a:lstStyle/>
          <a:p>
            <a:pPr algn="ctr"/>
            <a:r>
              <a:rPr lang="ru-RU" sz="1200" dirty="0" smtClean="0">
                <a:solidFill>
                  <a:schemeClr val="tx1"/>
                </a:solidFill>
              </a:rPr>
              <a:t>белое</a:t>
            </a:r>
            <a:endParaRPr lang="ru-RU" sz="1200" dirty="0">
              <a:solidFill>
                <a:schemeClr val="tx1"/>
              </a:solidFill>
            </a:endParaRPr>
          </a:p>
        </p:txBody>
      </p:sp>
    </p:spTree>
    <p:extLst>
      <p:ext uri="{BB962C8B-B14F-4D97-AF65-F5344CB8AC3E}">
        <p14:creationId xmlns:p14="http://schemas.microsoft.com/office/powerpoint/2010/main" val="2375763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323528" y="404664"/>
            <a:ext cx="2952328"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dirty="0" smtClean="0"/>
              <a:t>Рейдерство как явление</a:t>
            </a:r>
            <a:endParaRPr lang="ru-RU" sz="1400" dirty="0"/>
          </a:p>
        </p:txBody>
      </p:sp>
      <p:sp>
        <p:nvSpPr>
          <p:cNvPr id="8" name="Прямоугольник 7"/>
          <p:cNvSpPr/>
          <p:nvPr/>
        </p:nvSpPr>
        <p:spPr>
          <a:xfrm>
            <a:off x="6732240" y="3524994"/>
            <a:ext cx="2016224" cy="295232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t>R&amp;G</a:t>
            </a:r>
            <a:endParaRPr lang="ru-RU" sz="4000" b="1" dirty="0" smtClean="0"/>
          </a:p>
          <a:p>
            <a:pPr algn="ctr"/>
            <a:endParaRPr lang="ru-RU" sz="4000" b="1" dirty="0"/>
          </a:p>
          <a:p>
            <a:pPr algn="ctr"/>
            <a:endParaRPr lang="ru-RU" sz="4000" b="1" dirty="0"/>
          </a:p>
        </p:txBody>
      </p:sp>
      <p:pic>
        <p:nvPicPr>
          <p:cNvPr id="9" name="Picture 4" descr="C:\Users\User\Pictures\Рейдеры\images (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893146"/>
            <a:ext cx="1296144" cy="12961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026" name="Picture 2" descr="C:\Users\User\Pictures\Литература\Алексей Федоров.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404665"/>
            <a:ext cx="2016224" cy="28083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1196752"/>
            <a:ext cx="5976664" cy="528057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dirty="0" smtClean="0"/>
              <a:t>В 2003 г. только в правительство г. Москвы поступило 151 обращение, связанное с корпоративными конфликтами, в 2004 г. – 177, 2005 г. – 106 обращений. Наиболее активные участники рынка слияний и поглощений – группы компаний «Росбилдинг», «Сфера», «Системный проект», «Нерль», «Московское речное пароходство», «Вектор», «Сигма», «Милком-Инвест», а также ЗАО «Ваш финансовый попечитель», ООО «АНТИ», ИК «ОЛМА», Минфин, Роскомнедвижимость.</a:t>
            </a:r>
          </a:p>
          <a:p>
            <a:endParaRPr lang="ru-RU" sz="1200" dirty="0" smtClean="0"/>
          </a:p>
          <a:p>
            <a:r>
              <a:rPr lang="ru-RU" sz="1200" dirty="0" smtClean="0"/>
              <a:t>По данным правоохранительных органов, в 2005 г. стоимость российских бизнес-активов, попавших под огонь рейдеров, составила от 120 до 200 млрд. руб. В 2006 г. оборот рейдерства вырос на 30-40%. Годовой оборот компаний, специализирующихся на рейдерском бизнесе, по мнению аналитиков, составляет около 4 млрд. долл. Вместе с тем, согласно исследованию </a:t>
            </a:r>
            <a:r>
              <a:rPr lang="en-US" sz="1200" dirty="0" smtClean="0"/>
              <a:t>Ernst&amp;Young, </a:t>
            </a:r>
            <a:r>
              <a:rPr lang="ru-RU" sz="1200" dirty="0" smtClean="0"/>
              <a:t>за второй и третий кварталы 2005 г. сумма сделок слияний и поглощений составила 16 млрд. долл., а четвертый квартал стал рекордным с цифрой в 28,8 млрд. долл. (в 2003 г. общая сумма сделок – </a:t>
            </a:r>
            <a:r>
              <a:rPr lang="en-US" sz="1200" dirty="0" smtClean="0"/>
              <a:t>$</a:t>
            </a:r>
            <a:r>
              <a:rPr lang="ru-RU" sz="1200" dirty="0" smtClean="0"/>
              <a:t>12,9 млрд.).</a:t>
            </a:r>
          </a:p>
          <a:p>
            <a:endParaRPr lang="ru-RU" sz="1200" dirty="0"/>
          </a:p>
          <a:p>
            <a:r>
              <a:rPr lang="ru-RU" sz="1200" dirty="0" smtClean="0"/>
              <a:t>За последние три года по фактам недружественного захвата чужой собственности правоохранительными органами России возбуждено около 900 уголовных дел. По состоянию на 12 ноября 2008 г., по информации Следственного комитета при МВД России, в производстве следственных органов находится 417 уголовных дел, возбужденных по фактам рейдерской деятельности. Однако, как заявил корреспонденту «Российской газеты» директор Департамента экономической безопасности Торгово-промышленной палаты РФ Н. Гетман, «до суда доходит менее 10% этих дел». При этом вернуть утерянное в результате рейдерских захватов имущество удается еще реже.</a:t>
            </a:r>
          </a:p>
          <a:p>
            <a:r>
              <a:rPr lang="ru-RU" sz="1200" dirty="0"/>
              <a:t>А.Ю. Федоров, Рейдерство и корпоративный шантаж, 2010, М., Волтерс Клувер,</a:t>
            </a:r>
          </a:p>
          <a:p>
            <a:r>
              <a:rPr lang="ru-RU" sz="1200" dirty="0"/>
              <a:t>Стр. 41-42</a:t>
            </a:r>
          </a:p>
          <a:p>
            <a:endParaRPr lang="ru-RU" sz="1200" dirty="0"/>
          </a:p>
        </p:txBody>
      </p:sp>
    </p:spTree>
    <p:extLst>
      <p:ext uri="{BB962C8B-B14F-4D97-AF65-F5344CB8AC3E}">
        <p14:creationId xmlns:p14="http://schemas.microsoft.com/office/powerpoint/2010/main" val="3647934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467544" y="415238"/>
            <a:ext cx="8280920" cy="5976664"/>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rtlCol="0" anchor="ct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smtClean="0"/>
          </a:p>
          <a:p>
            <a:r>
              <a:rPr lang="ru-RU" sz="1200" dirty="0" smtClean="0"/>
              <a:t>По оценкам специалистов, основные расходы рейдеров идут на подкуп судей и представителей правоохранительных органов. На определения и судебные решения существует такса, зависящая как от цены вопроса, так и от масштаба нарушения закона, на которое должен пойти судья, чтобы принять, как говорят рейдеры «отмороженное» решение.</a:t>
            </a:r>
          </a:p>
          <a:p>
            <a:endParaRPr lang="ru-RU" sz="1200" dirty="0"/>
          </a:p>
          <a:p>
            <a:r>
              <a:rPr lang="ru-RU" sz="1200" dirty="0" smtClean="0"/>
              <a:t>Так, мировой судья в 2005 г. в Кизляре по иску одного физического лица к другому физическому лицу об отзыве доверенности арестовал все имущество Владимирского химического комбината, который даже не был поименован в иске как третье лицо. Другой пример: вынесение неправосудного решения судьей арбитражного суда Ингушетии Б. Цицкиевым, который по иску московского ООО «Триона сервис» в сентябре 2003 г. к Кропоткинскому МЭЗу в Краснодарском крае на 913 тыс. руб. о якобы причиненном ущербе из-за поставки некачественного рапсового масла обратил взыскание на 43% акций завода «Кропоткинский», выдав в тот же день исполнительные листы, на основании которых спустя всего два дня состоялся силовой захват завода. По данному факту неправосудного решения судьи Генеральной прокуратурой РФ  было возбуждено уголовное дело в отношении Б. Цицкиева по ч. 1 ст. 305 УК РФ.</a:t>
            </a:r>
          </a:p>
          <a:p>
            <a:endParaRPr lang="ru-RU" sz="1200" dirty="0"/>
          </a:p>
          <a:p>
            <a:r>
              <a:rPr lang="ru-RU" sz="1200" dirty="0" smtClean="0"/>
              <a:t>Как справедливо заметила Л. Айвар (доктор юридических наук, профессор, почетный адвокат России), «именно руками правосудия можно расправиться </a:t>
            </a:r>
            <a:r>
              <a:rPr lang="ru-RU" sz="1200" dirty="0"/>
              <a:t>с</a:t>
            </a:r>
            <a:r>
              <a:rPr lang="ru-RU" sz="1200" dirty="0" smtClean="0"/>
              <a:t> конкурентом, «заказать» компаньона, произвести передел собственности. Рейдерство стало нормальным явлением, да и сами рейдеры не скрывают, что для достижения своих целей они используют административный ресурс и в правоохранительных органах, и в судах. Что примечательно, существуют расценки как за конкретное дело, так и за конкретного судью. Лишение статуса неугодных судей стало нормой. И сделать это не так сложно. В любом судебном решении две стороны, одна из которых – проигравшая – всегда останется недовольной принимаемым решением. Одна-две жалобы, и уже есть формальное основание для отстранения неугодного судьи, позволяющего себе самостоятельность и беспристрастность в принятии решений.</a:t>
            </a:r>
          </a:p>
          <a:p>
            <a:endParaRPr lang="ru-RU" sz="1200" dirty="0"/>
          </a:p>
          <a:p>
            <a:endParaRPr lang="ru-RU" sz="1200" dirty="0"/>
          </a:p>
        </p:txBody>
      </p:sp>
      <p:pic>
        <p:nvPicPr>
          <p:cNvPr id="10" name="Picture 3" descr="C:\Users\User\Pictures\Заставки рубрик\загруженное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78387"/>
            <a:ext cx="1198908" cy="1129091"/>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971600" y="616502"/>
            <a:ext cx="1698649" cy="992463"/>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200" b="1" dirty="0" smtClean="0">
                <a:solidFill>
                  <a:schemeClr val="tx1"/>
                </a:solidFill>
              </a:rPr>
              <a:t>Кейс</a:t>
            </a:r>
            <a:endParaRPr lang="ru-RU" sz="3200" b="1" dirty="0">
              <a:solidFill>
                <a:schemeClr val="tx1"/>
              </a:solidFill>
            </a:endParaRPr>
          </a:p>
        </p:txBody>
      </p:sp>
      <p:sp>
        <p:nvSpPr>
          <p:cNvPr id="12" name="Прямоугольник 11"/>
          <p:cNvSpPr/>
          <p:nvPr/>
        </p:nvSpPr>
        <p:spPr>
          <a:xfrm>
            <a:off x="2670249" y="700259"/>
            <a:ext cx="3822357" cy="824948"/>
          </a:xfrm>
          <a:prstGeom prst="rect">
            <a:avLst/>
          </a:prstGeom>
          <a:solidFill>
            <a:schemeClr val="bg2">
              <a:lumMod val="9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ru-RU" sz="4000" b="1" dirty="0" smtClean="0">
                <a:solidFill>
                  <a:schemeClr val="bg1">
                    <a:lumMod val="50000"/>
                  </a:schemeClr>
                </a:solidFill>
                <a:latin typeface="Mistral" pitchFamily="66" charset="0"/>
              </a:rPr>
              <a:t>Рейдеры и коррупция</a:t>
            </a:r>
            <a:endParaRPr lang="ru-RU" sz="4000" b="1" dirty="0">
              <a:solidFill>
                <a:schemeClr val="bg1">
                  <a:lumMod val="50000"/>
                </a:schemeClr>
              </a:solidFill>
              <a:latin typeface="Mistral" pitchFamily="66" charset="0"/>
            </a:endParaRPr>
          </a:p>
        </p:txBody>
      </p:sp>
      <p:sp>
        <p:nvSpPr>
          <p:cNvPr id="13" name="Прямоугольник 12"/>
          <p:cNvSpPr/>
          <p:nvPr/>
        </p:nvSpPr>
        <p:spPr>
          <a:xfrm>
            <a:off x="467544" y="5733256"/>
            <a:ext cx="6336704" cy="461665"/>
          </a:xfrm>
          <a:prstGeom prst="rect">
            <a:avLst/>
          </a:prstGeom>
        </p:spPr>
        <p:txBody>
          <a:bodyPr wrap="square">
            <a:spAutoFit/>
          </a:bodyPr>
          <a:lstStyle/>
          <a:p>
            <a:r>
              <a:rPr lang="ru-RU" sz="1200" dirty="0"/>
              <a:t>А.Ю. Федоров, Рейдерство и корпоративный шантаж, 2010, М., Волтерс Клувер,</a:t>
            </a:r>
          </a:p>
          <a:p>
            <a:r>
              <a:rPr lang="ru-RU" sz="1200" dirty="0"/>
              <a:t>Стр. </a:t>
            </a:r>
            <a:r>
              <a:rPr lang="ru-RU" sz="1200" dirty="0" smtClean="0"/>
              <a:t>53-54</a:t>
            </a:r>
            <a:endParaRPr lang="ru-RU" sz="1200" dirty="0"/>
          </a:p>
        </p:txBody>
      </p:sp>
    </p:spTree>
    <p:extLst>
      <p:ext uri="{BB962C8B-B14F-4D97-AF65-F5344CB8AC3E}">
        <p14:creationId xmlns:p14="http://schemas.microsoft.com/office/powerpoint/2010/main" val="3755869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6"/>
            <a:ext cx="4968552"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Показатели неформальной связи органов власти с бизнесом</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3123934634"/>
              </p:ext>
            </p:extLst>
          </p:nvPr>
        </p:nvGraphicFramePr>
        <p:xfrm>
          <a:off x="418115" y="1412776"/>
          <a:ext cx="4657942" cy="4165600"/>
        </p:xfrm>
        <a:graphic>
          <a:graphicData uri="http://schemas.openxmlformats.org/drawingml/2006/table">
            <a:tbl>
              <a:tblPr firstRow="1" bandRow="1">
                <a:tableStyleId>{5C22544A-7EE6-4342-B048-85BDC9FD1C3A}</a:tableStyleId>
              </a:tblPr>
              <a:tblGrid>
                <a:gridCol w="2641717"/>
                <a:gridCol w="2016225"/>
              </a:tblGrid>
              <a:tr h="370840">
                <a:tc>
                  <a:txBody>
                    <a:bodyPr/>
                    <a:lstStyle/>
                    <a:p>
                      <a:pPr algn="ctr"/>
                      <a:r>
                        <a:rPr lang="ru-RU" sz="1200" dirty="0" smtClean="0">
                          <a:solidFill>
                            <a:schemeClr val="tx1"/>
                          </a:solidFill>
                        </a:rPr>
                        <a:t>Органы власти</a:t>
                      </a:r>
                      <a:endParaRPr lang="ru-RU" sz="1200" dirty="0">
                        <a:solidFill>
                          <a:schemeClr val="tx1"/>
                        </a:solidFill>
                      </a:endParaRPr>
                    </a:p>
                  </a:txBody>
                  <a:tcPr/>
                </a:tc>
                <a:tc>
                  <a:txBody>
                    <a:bodyPr/>
                    <a:lstStyle/>
                    <a:p>
                      <a:pPr algn="ctr"/>
                      <a:r>
                        <a:rPr lang="ru-RU" sz="1200" dirty="0" smtClean="0">
                          <a:solidFill>
                            <a:schemeClr val="tx1"/>
                          </a:solidFill>
                        </a:rPr>
                        <a:t>Оценка по 10-бальной шкале</a:t>
                      </a:r>
                      <a:endParaRPr lang="ru-RU" sz="1200" dirty="0">
                        <a:solidFill>
                          <a:schemeClr val="tx1"/>
                        </a:solidFill>
                      </a:endParaRPr>
                    </a:p>
                  </a:txBody>
                  <a:tcPr/>
                </a:tc>
              </a:tr>
              <a:tr h="370840">
                <a:tc>
                  <a:txBody>
                    <a:bodyPr/>
                    <a:lstStyle/>
                    <a:p>
                      <a:pPr algn="l"/>
                      <a:r>
                        <a:rPr lang="ru-RU" sz="1200" dirty="0" smtClean="0">
                          <a:solidFill>
                            <a:schemeClr val="tx1"/>
                          </a:solidFill>
                        </a:rPr>
                        <a:t>Органы милиции</a:t>
                      </a:r>
                      <a:endParaRPr lang="ru-RU" sz="1200" dirty="0">
                        <a:solidFill>
                          <a:schemeClr val="tx1"/>
                        </a:solidFill>
                      </a:endParaRPr>
                    </a:p>
                  </a:txBody>
                  <a:tcPr/>
                </a:tc>
                <a:tc>
                  <a:txBody>
                    <a:bodyPr/>
                    <a:lstStyle/>
                    <a:p>
                      <a:pPr algn="ctr"/>
                      <a:r>
                        <a:rPr lang="ru-RU" sz="1200" dirty="0" smtClean="0">
                          <a:solidFill>
                            <a:schemeClr val="tx1"/>
                          </a:solidFill>
                        </a:rPr>
                        <a:t>7,75+/-2,19</a:t>
                      </a:r>
                      <a:endParaRPr lang="ru-RU" sz="1200" dirty="0">
                        <a:solidFill>
                          <a:schemeClr val="tx1"/>
                        </a:solidFill>
                      </a:endParaRPr>
                    </a:p>
                  </a:txBody>
                  <a:tcPr/>
                </a:tc>
              </a:tr>
              <a:tr h="370840">
                <a:tc>
                  <a:txBody>
                    <a:bodyPr/>
                    <a:lstStyle/>
                    <a:p>
                      <a:pPr algn="l"/>
                      <a:r>
                        <a:rPr lang="ru-RU" sz="1200" dirty="0" smtClean="0">
                          <a:solidFill>
                            <a:schemeClr val="tx1"/>
                          </a:solidFill>
                        </a:rPr>
                        <a:t>Органы прокуратуры</a:t>
                      </a:r>
                      <a:endParaRPr lang="ru-RU" sz="1200" dirty="0">
                        <a:solidFill>
                          <a:schemeClr val="tx1"/>
                        </a:solidFill>
                      </a:endParaRPr>
                    </a:p>
                  </a:txBody>
                  <a:tcPr/>
                </a:tc>
                <a:tc>
                  <a:txBody>
                    <a:bodyPr/>
                    <a:lstStyle/>
                    <a:p>
                      <a:pPr algn="ctr"/>
                      <a:r>
                        <a:rPr lang="ru-RU" sz="1200" dirty="0" smtClean="0">
                          <a:solidFill>
                            <a:schemeClr val="tx1"/>
                          </a:solidFill>
                        </a:rPr>
                        <a:t>6,71+/-2,14</a:t>
                      </a:r>
                      <a:endParaRPr lang="ru-RU" sz="1200" dirty="0">
                        <a:solidFill>
                          <a:schemeClr val="tx1"/>
                        </a:solidFill>
                      </a:endParaRPr>
                    </a:p>
                  </a:txBody>
                  <a:tcPr/>
                </a:tc>
              </a:tr>
              <a:tr h="370840">
                <a:tc>
                  <a:txBody>
                    <a:bodyPr/>
                    <a:lstStyle/>
                    <a:p>
                      <a:pPr algn="l"/>
                      <a:r>
                        <a:rPr lang="ru-RU" sz="1200" dirty="0" smtClean="0">
                          <a:solidFill>
                            <a:schemeClr val="tx1"/>
                          </a:solidFill>
                        </a:rPr>
                        <a:t>ФСБ России</a:t>
                      </a:r>
                      <a:endParaRPr lang="ru-RU" sz="1200" dirty="0">
                        <a:solidFill>
                          <a:schemeClr val="tx1"/>
                        </a:solidFill>
                      </a:endParaRPr>
                    </a:p>
                  </a:txBody>
                  <a:tcPr/>
                </a:tc>
                <a:tc>
                  <a:txBody>
                    <a:bodyPr/>
                    <a:lstStyle/>
                    <a:p>
                      <a:pPr algn="ctr"/>
                      <a:r>
                        <a:rPr lang="ru-RU" sz="1200" dirty="0" smtClean="0">
                          <a:solidFill>
                            <a:schemeClr val="tx1"/>
                          </a:solidFill>
                        </a:rPr>
                        <a:t>4,77+/-1,67</a:t>
                      </a:r>
                      <a:endParaRPr lang="ru-RU" sz="1200" dirty="0">
                        <a:solidFill>
                          <a:schemeClr val="tx1"/>
                        </a:solidFill>
                      </a:endParaRPr>
                    </a:p>
                  </a:txBody>
                  <a:tcPr/>
                </a:tc>
              </a:tr>
              <a:tr h="370840">
                <a:tc>
                  <a:txBody>
                    <a:bodyPr/>
                    <a:lstStyle/>
                    <a:p>
                      <a:pPr algn="l"/>
                      <a:r>
                        <a:rPr lang="ru-RU" sz="1200" dirty="0" smtClean="0">
                          <a:solidFill>
                            <a:schemeClr val="tx1"/>
                          </a:solidFill>
                        </a:rPr>
                        <a:t>Суды общей</a:t>
                      </a:r>
                      <a:r>
                        <a:rPr lang="ru-RU" sz="1200" baseline="0" dirty="0" smtClean="0">
                          <a:solidFill>
                            <a:schemeClr val="tx1"/>
                          </a:solidFill>
                        </a:rPr>
                        <a:t> юрисдикции</a:t>
                      </a:r>
                      <a:endParaRPr lang="ru-RU" sz="1200" dirty="0">
                        <a:solidFill>
                          <a:schemeClr val="tx1"/>
                        </a:solidFill>
                      </a:endParaRPr>
                    </a:p>
                  </a:txBody>
                  <a:tcPr/>
                </a:tc>
                <a:tc>
                  <a:txBody>
                    <a:bodyPr/>
                    <a:lstStyle/>
                    <a:p>
                      <a:pPr algn="ctr"/>
                      <a:r>
                        <a:rPr lang="ru-RU" sz="1200" dirty="0" smtClean="0">
                          <a:solidFill>
                            <a:schemeClr val="tx1"/>
                          </a:solidFill>
                        </a:rPr>
                        <a:t>5,15+/-1,98</a:t>
                      </a:r>
                      <a:endParaRPr lang="ru-RU" sz="1200" dirty="0">
                        <a:solidFill>
                          <a:schemeClr val="tx1"/>
                        </a:solidFill>
                      </a:endParaRPr>
                    </a:p>
                  </a:txBody>
                  <a:tcPr/>
                </a:tc>
              </a:tr>
              <a:tr h="370840">
                <a:tc>
                  <a:txBody>
                    <a:bodyPr/>
                    <a:lstStyle/>
                    <a:p>
                      <a:pPr algn="l"/>
                      <a:r>
                        <a:rPr lang="ru-RU" sz="1200" dirty="0" smtClean="0">
                          <a:solidFill>
                            <a:schemeClr val="tx1"/>
                          </a:solidFill>
                        </a:rPr>
                        <a:t>Арбитражные суды</a:t>
                      </a:r>
                      <a:endParaRPr lang="ru-RU" sz="1200" dirty="0">
                        <a:solidFill>
                          <a:schemeClr val="tx1"/>
                        </a:solidFill>
                      </a:endParaRPr>
                    </a:p>
                  </a:txBody>
                  <a:tcPr/>
                </a:tc>
                <a:tc>
                  <a:txBody>
                    <a:bodyPr/>
                    <a:lstStyle/>
                    <a:p>
                      <a:pPr algn="ctr"/>
                      <a:r>
                        <a:rPr lang="ru-RU" sz="1200" dirty="0" smtClean="0">
                          <a:solidFill>
                            <a:schemeClr val="tx1"/>
                          </a:solidFill>
                        </a:rPr>
                        <a:t>6,13+/-2,27</a:t>
                      </a:r>
                      <a:endParaRPr lang="ru-RU" sz="1200" dirty="0">
                        <a:solidFill>
                          <a:schemeClr val="tx1"/>
                        </a:solidFill>
                      </a:endParaRPr>
                    </a:p>
                  </a:txBody>
                  <a:tcPr/>
                </a:tc>
              </a:tr>
              <a:tr h="370840">
                <a:tc>
                  <a:txBody>
                    <a:bodyPr/>
                    <a:lstStyle/>
                    <a:p>
                      <a:pPr algn="l"/>
                      <a:r>
                        <a:rPr lang="ru-RU" sz="1200" dirty="0" smtClean="0">
                          <a:solidFill>
                            <a:schemeClr val="tx1"/>
                          </a:solidFill>
                        </a:rPr>
                        <a:t>Налоговая инспекция</a:t>
                      </a:r>
                      <a:endParaRPr lang="ru-RU" sz="1200" dirty="0">
                        <a:solidFill>
                          <a:schemeClr val="tx1"/>
                        </a:solidFill>
                      </a:endParaRPr>
                    </a:p>
                  </a:txBody>
                  <a:tcPr/>
                </a:tc>
                <a:tc>
                  <a:txBody>
                    <a:bodyPr/>
                    <a:lstStyle/>
                    <a:p>
                      <a:pPr algn="ctr"/>
                      <a:r>
                        <a:rPr lang="ru-RU" sz="1200" dirty="0" smtClean="0">
                          <a:solidFill>
                            <a:schemeClr val="tx1"/>
                          </a:solidFill>
                        </a:rPr>
                        <a:t>7,82+/-1,95</a:t>
                      </a:r>
                      <a:endParaRPr lang="ru-RU" sz="1200" dirty="0">
                        <a:solidFill>
                          <a:schemeClr val="tx1"/>
                        </a:solidFill>
                      </a:endParaRPr>
                    </a:p>
                  </a:txBody>
                  <a:tcPr/>
                </a:tc>
              </a:tr>
              <a:tr h="370840">
                <a:tc>
                  <a:txBody>
                    <a:bodyPr/>
                    <a:lstStyle/>
                    <a:p>
                      <a:pPr algn="l"/>
                      <a:r>
                        <a:rPr lang="ru-RU" sz="1200" dirty="0" smtClean="0">
                          <a:solidFill>
                            <a:schemeClr val="tx1"/>
                          </a:solidFill>
                        </a:rPr>
                        <a:t>Таможенные органы</a:t>
                      </a:r>
                      <a:endParaRPr lang="ru-RU" sz="1200" dirty="0">
                        <a:solidFill>
                          <a:schemeClr val="tx1"/>
                        </a:solidFill>
                      </a:endParaRPr>
                    </a:p>
                  </a:txBody>
                  <a:tcPr/>
                </a:tc>
                <a:tc>
                  <a:txBody>
                    <a:bodyPr/>
                    <a:lstStyle/>
                    <a:p>
                      <a:pPr algn="ctr"/>
                      <a:r>
                        <a:rPr lang="ru-RU" sz="1200" dirty="0" smtClean="0">
                          <a:solidFill>
                            <a:schemeClr val="tx1"/>
                          </a:solidFill>
                        </a:rPr>
                        <a:t>7,33+/-1,83</a:t>
                      </a:r>
                      <a:endParaRPr lang="ru-RU" sz="1200" dirty="0">
                        <a:solidFill>
                          <a:schemeClr val="tx1"/>
                        </a:solidFill>
                      </a:endParaRPr>
                    </a:p>
                  </a:txBody>
                  <a:tcPr/>
                </a:tc>
              </a:tr>
              <a:tr h="370840">
                <a:tc>
                  <a:txBody>
                    <a:bodyPr/>
                    <a:lstStyle/>
                    <a:p>
                      <a:pPr algn="l"/>
                      <a:r>
                        <a:rPr lang="ru-RU" sz="1200" dirty="0" smtClean="0">
                          <a:solidFill>
                            <a:schemeClr val="tx1"/>
                          </a:solidFill>
                        </a:rPr>
                        <a:t>Местные органы власти</a:t>
                      </a:r>
                      <a:endParaRPr lang="ru-RU" sz="1200" dirty="0">
                        <a:solidFill>
                          <a:schemeClr val="tx1"/>
                        </a:solidFill>
                      </a:endParaRPr>
                    </a:p>
                  </a:txBody>
                  <a:tcPr/>
                </a:tc>
                <a:tc>
                  <a:txBody>
                    <a:bodyPr/>
                    <a:lstStyle/>
                    <a:p>
                      <a:pPr algn="ctr"/>
                      <a:r>
                        <a:rPr lang="ru-RU" sz="1200" dirty="0" smtClean="0">
                          <a:solidFill>
                            <a:schemeClr val="tx1"/>
                          </a:solidFill>
                        </a:rPr>
                        <a:t>6,25+/-2,39</a:t>
                      </a:r>
                      <a:endParaRPr lang="ru-RU" sz="1200" dirty="0">
                        <a:solidFill>
                          <a:schemeClr val="tx1"/>
                        </a:solidFill>
                      </a:endParaRPr>
                    </a:p>
                  </a:txBody>
                  <a:tcPr/>
                </a:tc>
              </a:tr>
              <a:tr h="370840">
                <a:tc>
                  <a:txBody>
                    <a:bodyPr/>
                    <a:lstStyle/>
                    <a:p>
                      <a:pPr algn="l"/>
                      <a:r>
                        <a:rPr lang="ru-RU" sz="1200" dirty="0" smtClean="0">
                          <a:solidFill>
                            <a:schemeClr val="tx1"/>
                          </a:solidFill>
                        </a:rPr>
                        <a:t>Органы власти субъекта Федерации</a:t>
                      </a:r>
                      <a:endParaRPr lang="ru-RU" sz="1200" dirty="0">
                        <a:solidFill>
                          <a:schemeClr val="tx1"/>
                        </a:solidFill>
                      </a:endParaRPr>
                    </a:p>
                  </a:txBody>
                  <a:tcPr/>
                </a:tc>
                <a:tc>
                  <a:txBody>
                    <a:bodyPr/>
                    <a:lstStyle/>
                    <a:p>
                      <a:pPr algn="ctr"/>
                      <a:r>
                        <a:rPr lang="ru-RU" sz="1200" dirty="0" smtClean="0">
                          <a:solidFill>
                            <a:schemeClr val="tx1"/>
                          </a:solidFill>
                        </a:rPr>
                        <a:t>5,96+/-2,12</a:t>
                      </a:r>
                      <a:endParaRPr lang="ru-RU" sz="1200" dirty="0">
                        <a:solidFill>
                          <a:schemeClr val="tx1"/>
                        </a:solidFill>
                      </a:endParaRPr>
                    </a:p>
                  </a:txBody>
                  <a:tcPr/>
                </a:tc>
              </a:tr>
              <a:tr h="370840">
                <a:tc>
                  <a:txBody>
                    <a:bodyPr/>
                    <a:lstStyle/>
                    <a:p>
                      <a:pPr algn="l"/>
                      <a:r>
                        <a:rPr lang="ru-RU" sz="1200" dirty="0" smtClean="0">
                          <a:solidFill>
                            <a:schemeClr val="tx1"/>
                          </a:solidFill>
                        </a:rPr>
                        <a:t>Федеральные органы власти</a:t>
                      </a:r>
                      <a:endParaRPr lang="ru-RU" sz="1200" dirty="0">
                        <a:solidFill>
                          <a:schemeClr val="tx1"/>
                        </a:solidFill>
                      </a:endParaRPr>
                    </a:p>
                  </a:txBody>
                  <a:tcPr/>
                </a:tc>
                <a:tc>
                  <a:txBody>
                    <a:bodyPr/>
                    <a:lstStyle/>
                    <a:p>
                      <a:pPr algn="ctr"/>
                      <a:r>
                        <a:rPr lang="ru-RU" sz="1200" dirty="0" smtClean="0">
                          <a:solidFill>
                            <a:schemeClr val="tx1"/>
                          </a:solidFill>
                        </a:rPr>
                        <a:t>6,88+/-1,79</a:t>
                      </a:r>
                      <a:endParaRPr lang="ru-RU" sz="1200" dirty="0">
                        <a:solidFill>
                          <a:schemeClr val="tx1"/>
                        </a:solidFill>
                      </a:endParaRPr>
                    </a:p>
                  </a:txBody>
                  <a:tcPr/>
                </a:tc>
              </a:tr>
            </a:tbl>
          </a:graphicData>
        </a:graphic>
      </p:graphicFrame>
      <p:sp>
        <p:nvSpPr>
          <p:cNvPr id="6" name="Прямоугольник 5"/>
          <p:cNvSpPr/>
          <p:nvPr/>
        </p:nvSpPr>
        <p:spPr>
          <a:xfrm>
            <a:off x="5580112" y="332656"/>
            <a:ext cx="3096344" cy="58326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dirty="0" smtClean="0"/>
              <a:t>В таблице приведены итоги опроса 113 предпринимателей, проведенного в марте-апреле 2009 г. в Омске и Новосибирске.</a:t>
            </a:r>
          </a:p>
          <a:p>
            <a:pPr algn="ctr"/>
            <a:endParaRPr lang="ru-RU" sz="1600" dirty="0"/>
          </a:p>
          <a:p>
            <a:pPr algn="ctr"/>
            <a:r>
              <a:rPr lang="ru-RU" sz="1600" b="1" dirty="0" smtClean="0"/>
              <a:t>Данные касаются только неформальных связей.</a:t>
            </a:r>
          </a:p>
          <a:p>
            <a:pPr algn="ctr"/>
            <a:endParaRPr lang="ru-RU" sz="1600" dirty="0"/>
          </a:p>
          <a:p>
            <a:pPr algn="ctr"/>
            <a:r>
              <a:rPr lang="ru-RU" sz="1600" dirty="0" smtClean="0"/>
              <a:t>На вопрос «Какие суды не подвержены коррупции?» предприниматели ответили следующим образом:</a:t>
            </a:r>
          </a:p>
          <a:p>
            <a:pPr algn="ctr"/>
            <a:endParaRPr lang="ru-RU" sz="1600" dirty="0"/>
          </a:p>
          <a:p>
            <a:pPr marL="228600" indent="-228600" algn="ctr">
              <a:buFont typeface="+mj-lt"/>
              <a:buAutoNum type="alphaLcParenR"/>
            </a:pPr>
            <a:r>
              <a:rPr lang="ru-RU" sz="1600" dirty="0" smtClean="0"/>
              <a:t>Конституционный суд – 46,1%</a:t>
            </a:r>
          </a:p>
          <a:p>
            <a:pPr marL="228600" indent="-228600" algn="ctr">
              <a:buFont typeface="+mj-lt"/>
              <a:buAutoNum type="alphaLcParenR"/>
            </a:pPr>
            <a:r>
              <a:rPr lang="ru-RU" sz="1600" dirty="0" smtClean="0"/>
              <a:t>Верховный суд – 21.1%</a:t>
            </a:r>
          </a:p>
          <a:p>
            <a:pPr marL="228600" indent="-228600" algn="ctr">
              <a:buFont typeface="+mj-lt"/>
              <a:buAutoNum type="alphaLcParenR"/>
            </a:pPr>
            <a:r>
              <a:rPr lang="ru-RU" sz="1600" dirty="0" smtClean="0"/>
              <a:t>Высший арбитражный суд – 11,8%</a:t>
            </a:r>
          </a:p>
          <a:p>
            <a:pPr marL="228600" indent="-228600" algn="ctr">
              <a:buFont typeface="+mj-lt"/>
              <a:buAutoNum type="alphaLcParenR"/>
            </a:pPr>
            <a:r>
              <a:rPr lang="ru-RU" sz="1600" dirty="0" smtClean="0"/>
              <a:t>Краевые и областные суды – 2,2%</a:t>
            </a:r>
          </a:p>
          <a:p>
            <a:pPr marL="228600" indent="-228600" algn="ctr">
              <a:buFont typeface="+mj-lt"/>
              <a:buAutoNum type="alphaLcParenR"/>
            </a:pPr>
            <a:r>
              <a:rPr lang="ru-RU" sz="1600" dirty="0" smtClean="0"/>
              <a:t>Региональные арбитражные суды – 2,6%</a:t>
            </a:r>
          </a:p>
          <a:p>
            <a:pPr marL="228600" indent="-228600" algn="ctr">
              <a:buFont typeface="+mj-lt"/>
              <a:buAutoNum type="alphaLcParenR"/>
            </a:pPr>
            <a:r>
              <a:rPr lang="ru-RU" sz="1600" dirty="0" smtClean="0"/>
              <a:t>Районные суды – 2,6%</a:t>
            </a:r>
          </a:p>
          <a:p>
            <a:pPr marL="228600" indent="-228600" algn="ctr">
              <a:buFont typeface="+mj-lt"/>
              <a:buAutoNum type="alphaLcParenR"/>
            </a:pPr>
            <a:r>
              <a:rPr lang="ru-RU" sz="1600" dirty="0" smtClean="0"/>
              <a:t>Мировые судьи – 13,6%</a:t>
            </a:r>
            <a:endParaRPr lang="ru-RU" sz="1600" dirty="0"/>
          </a:p>
        </p:txBody>
      </p:sp>
    </p:spTree>
    <p:extLst>
      <p:ext uri="{BB962C8B-B14F-4D97-AF65-F5344CB8AC3E}">
        <p14:creationId xmlns:p14="http://schemas.microsoft.com/office/powerpoint/2010/main" val="3957255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412776"/>
            <a:ext cx="6120680" cy="496855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u="sng" dirty="0"/>
              <a:t>Существуют четыре основных способа захвата предприятия</a:t>
            </a:r>
            <a:r>
              <a:rPr lang="ru-RU" sz="1200" u="sng" dirty="0" smtClean="0"/>
              <a:t>:</a:t>
            </a:r>
          </a:p>
          <a:p>
            <a:endParaRPr lang="ru-RU" sz="1200" u="sng" dirty="0"/>
          </a:p>
          <a:p>
            <a:pPr marL="171450" lvl="0" indent="-171450">
              <a:buFont typeface="Wingdings" pitchFamily="2" charset="2"/>
              <a:buChar char="q"/>
            </a:pPr>
            <a:r>
              <a:rPr lang="ru-RU" sz="1200" dirty="0"/>
              <a:t>через акционерный капитал: рейдеры скупают миноритарный пакет акций. Обычно этого достаточно для того, чтобы иницииро­вать собрание собственников и принять нуж­ное решение, например, о смене руководства. В ряде случаев речь идет не о захвате пред­приятия, а о принуждении мажоритарных акционеров к выкупу у миноритариев их па­кета акций по завышенной цене;</a:t>
            </a:r>
          </a:p>
          <a:p>
            <a:pPr marL="171450" lvl="0" indent="-171450">
              <a:buFont typeface="Wingdings" pitchFamily="2" charset="2"/>
              <a:buChar char="q"/>
            </a:pPr>
            <a:r>
              <a:rPr lang="ru-RU" sz="1200" dirty="0"/>
              <a:t>через наемное руководство: менедж­мент может просто «выводить» активы в подконтрольные рейдеру структуры или брать кредиты под залог собственности под нереальные проценты;</a:t>
            </a:r>
          </a:p>
          <a:p>
            <a:pPr marL="171450" lvl="0" indent="-171450">
              <a:buFont typeface="Wingdings" pitchFamily="2" charset="2"/>
              <a:buChar char="q"/>
            </a:pPr>
            <a:r>
              <a:rPr lang="ru-RU" sz="1200" dirty="0"/>
              <a:t>через кредиторскую задолженность: если у предприятия имеется несколько отно­сительно мелких задолженностей, рейдер скупает их и предъявляет к единовременной оплате;</a:t>
            </a:r>
          </a:p>
          <a:p>
            <a:pPr marL="171450" lvl="0" indent="-171450">
              <a:buFont typeface="Wingdings" pitchFamily="2" charset="2"/>
              <a:buChar char="q"/>
            </a:pPr>
            <a:r>
              <a:rPr lang="ru-RU" sz="1200" dirty="0"/>
              <a:t>путем оспаривания приватизации: условия для такого рейдерства создаются в тот момент, когда предприятие приватизиру­ется незаконным путем.</a:t>
            </a:r>
          </a:p>
          <a:p>
            <a:endParaRPr lang="ru-RU" sz="1200" dirty="0" smtClean="0"/>
          </a:p>
          <a:p>
            <a:r>
              <a:rPr lang="ru-RU" sz="1200" dirty="0" smtClean="0"/>
              <a:t>Сегодня </a:t>
            </a:r>
            <a:r>
              <a:rPr lang="ru-RU" sz="1200" dirty="0"/>
              <a:t>в России особенно распростра­нены два первых способа, при этом они но­сят явно криминальный характер. Третий способ, в принципе, соответствует законам, но является достаточно редким, т. к. может быть применен только в отношении компа­ний, ведущих крайне неосторожную кредит­ную политику. Четвертый способ сейчас также встречается нечасто, т. к. основной период российской приватизации пришелся на 1990-е гг., и сроки давности по большин­ству приватизационных сделок уже истекли. Комбинация различных приемов делает рейдерские захваты наиболее опасными, тем бо­лее что для него необходимо сочетание раз­личных ресурсов, от административного до финансового.</a:t>
            </a:r>
          </a:p>
          <a:p>
            <a:pPr algn="ctr"/>
            <a:endParaRPr lang="ru-RU" sz="1200" dirty="0"/>
          </a:p>
        </p:txBody>
      </p:sp>
      <p:sp>
        <p:nvSpPr>
          <p:cNvPr id="5" name="Прямоугольник 4"/>
          <p:cNvSpPr/>
          <p:nvPr/>
        </p:nvSpPr>
        <p:spPr>
          <a:xfrm>
            <a:off x="6732240" y="1412776"/>
            <a:ext cx="2016224" cy="496855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ru-RU" sz="4000" b="1" dirty="0" smtClean="0"/>
          </a:p>
          <a:p>
            <a:pPr algn="ctr"/>
            <a:endParaRPr lang="ru-RU" sz="2000" b="1" dirty="0"/>
          </a:p>
          <a:p>
            <a:pPr algn="ctr"/>
            <a:r>
              <a:rPr lang="en-US" sz="4000" b="1" dirty="0" smtClean="0"/>
              <a:t>R&amp;G</a:t>
            </a:r>
            <a:endParaRPr lang="ru-RU" sz="4000" b="1" dirty="0" smtClean="0"/>
          </a:p>
          <a:p>
            <a:pPr algn="ctr"/>
            <a:endParaRPr lang="ru-RU" sz="1400" b="1" dirty="0"/>
          </a:p>
          <a:p>
            <a:pPr algn="ctr"/>
            <a:r>
              <a:rPr lang="ru-RU" sz="1400" b="1" dirty="0" smtClean="0"/>
              <a:t>Почему рейдерство выгодно?</a:t>
            </a:r>
          </a:p>
          <a:p>
            <a:pPr algn="ctr"/>
            <a:r>
              <a:rPr lang="ru-RU" sz="1400" b="1" dirty="0" smtClean="0"/>
              <a:t>Потому, что рентабельность каждого рейда составляет от 500 до 1000%.</a:t>
            </a:r>
            <a:endParaRPr lang="ru-RU" sz="1400" b="1" dirty="0"/>
          </a:p>
          <a:p>
            <a:pPr algn="ctr"/>
            <a:endParaRPr lang="ru-RU" sz="4000" b="1" dirty="0" smtClean="0"/>
          </a:p>
          <a:p>
            <a:pPr algn="ctr"/>
            <a:endParaRPr lang="ru-RU" sz="4000" b="1" dirty="0" smtClean="0"/>
          </a:p>
          <a:p>
            <a:pPr algn="ctr"/>
            <a:endParaRPr lang="ru-RU" sz="4000" b="1" dirty="0"/>
          </a:p>
          <a:p>
            <a:pPr algn="ctr"/>
            <a:endParaRPr lang="ru-RU" sz="4000" b="1" dirty="0"/>
          </a:p>
        </p:txBody>
      </p:sp>
      <p:pic>
        <p:nvPicPr>
          <p:cNvPr id="6" name="Picture 4" descr="C:\Users\User\Pictures\Рейдеры\images (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797152"/>
            <a:ext cx="1296144" cy="12961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Заголовок 1"/>
          <p:cNvSpPr txBox="1">
            <a:spLocks/>
          </p:cNvSpPr>
          <p:nvPr/>
        </p:nvSpPr>
        <p:spPr>
          <a:xfrm>
            <a:off x="323528" y="404664"/>
            <a:ext cx="34563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dirty="0" smtClean="0"/>
              <a:t>Способы незаконного захвата</a:t>
            </a:r>
            <a:endParaRPr lang="ru-RU" sz="1400" dirty="0"/>
          </a:p>
        </p:txBody>
      </p:sp>
    </p:spTree>
    <p:extLst>
      <p:ext uri="{BB962C8B-B14F-4D97-AF65-F5344CB8AC3E}">
        <p14:creationId xmlns:p14="http://schemas.microsoft.com/office/powerpoint/2010/main" val="3783518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915816" y="1090318"/>
            <a:ext cx="5832648" cy="536301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228600" indent="-228600">
              <a:buFont typeface="+mj-lt"/>
              <a:buAutoNum type="arabicPeriod"/>
            </a:pPr>
            <a:r>
              <a:rPr lang="ru-RU" sz="1200" dirty="0" smtClean="0"/>
              <a:t>Покупка реестра акционеров у реестродержателя для миноритарного акционера – </a:t>
            </a:r>
            <a:r>
              <a:rPr lang="en-US" sz="1200" dirty="0" smtClean="0"/>
              <a:t>$</a:t>
            </a:r>
            <a:r>
              <a:rPr lang="ru-RU" sz="1200" dirty="0" smtClean="0"/>
              <a:t>4 000</a:t>
            </a:r>
            <a:r>
              <a:rPr lang="en-US" sz="1200" dirty="0" smtClean="0"/>
              <a:t>.</a:t>
            </a:r>
          </a:p>
          <a:p>
            <a:pPr marL="228600" indent="-228600">
              <a:buFont typeface="+mj-lt"/>
              <a:buAutoNum type="arabicPeriod"/>
            </a:pPr>
            <a:r>
              <a:rPr lang="ru-RU" sz="1200" dirty="0" smtClean="0"/>
              <a:t>Покупка реестра акционеров у реестродержателя для рейдера без законных на то оснований – до </a:t>
            </a:r>
            <a:r>
              <a:rPr lang="en-US" sz="1200" dirty="0" smtClean="0"/>
              <a:t>$50 000.</a:t>
            </a:r>
            <a:endParaRPr lang="ru-RU" sz="1200" dirty="0" smtClean="0"/>
          </a:p>
          <a:p>
            <a:pPr marL="228600" indent="-228600">
              <a:buFont typeface="+mj-lt"/>
              <a:buAutoNum type="arabicPeriod"/>
            </a:pPr>
            <a:r>
              <a:rPr lang="ru-RU" sz="1200" dirty="0" smtClean="0"/>
              <a:t>Предварительное изучение «цели» – от </a:t>
            </a:r>
            <a:r>
              <a:rPr lang="en-US" sz="1200" dirty="0" smtClean="0"/>
              <a:t>$10 000 </a:t>
            </a:r>
            <a:r>
              <a:rPr lang="ru-RU" sz="1200" dirty="0" smtClean="0"/>
              <a:t>до</a:t>
            </a:r>
            <a:r>
              <a:rPr lang="en-US" sz="1200" dirty="0" smtClean="0"/>
              <a:t> $50 000.</a:t>
            </a:r>
          </a:p>
          <a:p>
            <a:pPr marL="228600" indent="-228600">
              <a:buFont typeface="+mj-lt"/>
              <a:buAutoNum type="arabicPeriod"/>
            </a:pPr>
            <a:r>
              <a:rPr lang="ru-RU" sz="1200" dirty="0" smtClean="0"/>
              <a:t>Полевая разведка объекта захвата без инсайдеров – от </a:t>
            </a:r>
            <a:r>
              <a:rPr lang="en-US" sz="1200" dirty="0" smtClean="0"/>
              <a:t>$35 000.</a:t>
            </a:r>
          </a:p>
          <a:p>
            <a:pPr marL="228600" indent="-228600">
              <a:buFont typeface="+mj-lt"/>
              <a:buAutoNum type="arabicPeriod"/>
            </a:pPr>
            <a:r>
              <a:rPr lang="ru-RU" sz="1200" dirty="0" smtClean="0"/>
              <a:t>Разведка бизнеса – от </a:t>
            </a:r>
            <a:r>
              <a:rPr lang="en-US" sz="1200" dirty="0" smtClean="0"/>
              <a:t>$5 000 </a:t>
            </a:r>
            <a:r>
              <a:rPr lang="ru-RU" sz="1200" dirty="0" smtClean="0"/>
              <a:t>до</a:t>
            </a:r>
            <a:r>
              <a:rPr lang="en-US" sz="1200" dirty="0" smtClean="0"/>
              <a:t> $20 000.</a:t>
            </a:r>
          </a:p>
          <a:p>
            <a:pPr marL="228600" indent="-228600">
              <a:buFont typeface="+mj-lt"/>
              <a:buAutoNum type="arabicPeriod"/>
            </a:pPr>
            <a:r>
              <a:rPr lang="ru-RU" sz="1200" dirty="0" smtClean="0"/>
              <a:t>Аудит способностей «цели» к защите – от </a:t>
            </a:r>
            <a:r>
              <a:rPr lang="en-US" sz="1200" dirty="0" smtClean="0"/>
              <a:t>$3 000 </a:t>
            </a:r>
            <a:r>
              <a:rPr lang="ru-RU" sz="1200" dirty="0" smtClean="0"/>
              <a:t>до</a:t>
            </a:r>
            <a:r>
              <a:rPr lang="en-US" sz="1200" dirty="0" smtClean="0"/>
              <a:t> $10 000.</a:t>
            </a:r>
          </a:p>
          <a:p>
            <a:pPr marL="228600" indent="-228600">
              <a:buFont typeface="+mj-lt"/>
              <a:buAutoNum type="arabicPeriod"/>
            </a:pPr>
            <a:r>
              <a:rPr lang="ru-RU" sz="1200" dirty="0" smtClean="0"/>
              <a:t>Агентурная (инсайдерская) разведка – по договоренности.</a:t>
            </a:r>
          </a:p>
          <a:p>
            <a:pPr marL="228600" indent="-228600">
              <a:buFont typeface="+mj-lt"/>
              <a:buAutoNum type="arabicPeriod"/>
            </a:pPr>
            <a:r>
              <a:rPr lang="ru-RU" sz="1200" dirty="0" smtClean="0"/>
              <a:t>Работа «пионеров» или «пехоты» – от </a:t>
            </a:r>
            <a:r>
              <a:rPr lang="en-US" sz="1200" dirty="0" smtClean="0"/>
              <a:t>$20 </a:t>
            </a:r>
            <a:r>
              <a:rPr lang="ru-RU" sz="1200" dirty="0" smtClean="0"/>
              <a:t>в день (за эти деньги они рыщут по городу в поисках рейд-пригодных предприятий и объектов, собирают слухи, сплетни и прочую информацию о «цели», ее менеджменте, ищут обиженных).</a:t>
            </a:r>
          </a:p>
          <a:p>
            <a:pPr marL="228600" indent="-228600">
              <a:buFont typeface="+mj-lt"/>
              <a:buAutoNum type="arabicPeriod"/>
            </a:pPr>
            <a:r>
              <a:rPr lang="ru-RU" sz="1200" dirty="0" smtClean="0"/>
              <a:t>Разработка схемы захвата – от </a:t>
            </a:r>
            <a:r>
              <a:rPr lang="en-US" sz="1200" dirty="0" smtClean="0"/>
              <a:t>$15 000 </a:t>
            </a:r>
            <a:r>
              <a:rPr lang="ru-RU" sz="1200" dirty="0" smtClean="0"/>
              <a:t>и более в зависимости от креатива.</a:t>
            </a:r>
            <a:endParaRPr lang="en-US" sz="1200" dirty="0" smtClean="0"/>
          </a:p>
          <a:p>
            <a:pPr marL="228600" indent="-228600">
              <a:buFont typeface="+mj-lt"/>
              <a:buAutoNum type="arabicPeriod"/>
            </a:pPr>
            <a:r>
              <a:rPr lang="ru-RU" sz="1200" dirty="0" smtClean="0"/>
              <a:t>Услуги специализированного ЧОПа по силовой поддержке «захода» – от </a:t>
            </a:r>
            <a:r>
              <a:rPr lang="en-US" sz="1200" dirty="0" smtClean="0"/>
              <a:t>$100 </a:t>
            </a:r>
            <a:r>
              <a:rPr lang="ru-RU" sz="1200" dirty="0" smtClean="0"/>
              <a:t>до</a:t>
            </a:r>
            <a:r>
              <a:rPr lang="en-US" sz="1200" dirty="0" smtClean="0"/>
              <a:t> $200 </a:t>
            </a:r>
            <a:r>
              <a:rPr lang="ru-RU" sz="1200" dirty="0" smtClean="0"/>
              <a:t>человеку в сутки плюс от </a:t>
            </a:r>
            <a:r>
              <a:rPr lang="en-US" sz="1200" dirty="0" smtClean="0"/>
              <a:t>$300 </a:t>
            </a:r>
            <a:r>
              <a:rPr lang="ru-RU" sz="1200" dirty="0" smtClean="0"/>
              <a:t>до </a:t>
            </a:r>
            <a:r>
              <a:rPr lang="en-US" sz="1200" dirty="0" smtClean="0"/>
              <a:t>$500</a:t>
            </a:r>
            <a:r>
              <a:rPr lang="ru-RU" sz="1200" dirty="0" smtClean="0"/>
              <a:t> на человека за сам «штурм».</a:t>
            </a:r>
          </a:p>
          <a:p>
            <a:pPr marL="228600" indent="-228600">
              <a:buFont typeface="+mj-lt"/>
              <a:buAutoNum type="arabicPeriod"/>
            </a:pPr>
            <a:r>
              <a:rPr lang="ru-RU" sz="1200" dirty="0" smtClean="0"/>
              <a:t>Услуги команды наемных рейдеров – от 5 до 30% от стоимости захватываемого объекта плюс расходы на командировки.</a:t>
            </a:r>
          </a:p>
          <a:p>
            <a:pPr marL="228600" indent="-228600">
              <a:buFont typeface="+mj-lt"/>
              <a:buAutoNum type="arabicPeriod"/>
            </a:pPr>
            <a:r>
              <a:rPr lang="ru-RU" sz="1200" dirty="0" smtClean="0"/>
              <a:t>«Заход» на предприятие в сопровождении судебных приставов и бойцов спецназа - </a:t>
            </a:r>
            <a:r>
              <a:rPr lang="en-US" sz="1200" dirty="0" smtClean="0"/>
              <a:t>$100 000.</a:t>
            </a:r>
          </a:p>
          <a:p>
            <a:pPr marL="228600" indent="-228600">
              <a:buFont typeface="+mj-lt"/>
              <a:buAutoNum type="arabicPeriod"/>
            </a:pPr>
            <a:r>
              <a:rPr lang="ru-RU" sz="1200" dirty="0" smtClean="0"/>
              <a:t>«Вынос тела» частным охранным предприятием - </a:t>
            </a:r>
            <a:r>
              <a:rPr lang="en-US" sz="1200" dirty="0" smtClean="0"/>
              <a:t>$25 000.</a:t>
            </a:r>
          </a:p>
          <a:p>
            <a:pPr marL="228600" indent="-228600">
              <a:buFont typeface="+mj-lt"/>
              <a:buAutoNum type="arabicPeriod"/>
            </a:pPr>
            <a:r>
              <a:rPr lang="ru-RU" sz="1200" dirty="0" smtClean="0"/>
              <a:t>План захвата с подробным бюджетом – как правило, 10-20% от рыночной стоимости объекта (по исполнению).</a:t>
            </a:r>
          </a:p>
          <a:p>
            <a:pPr marL="228600" indent="-228600">
              <a:buFont typeface="+mj-lt"/>
              <a:buAutoNum type="arabicPeriod"/>
            </a:pPr>
            <a:r>
              <a:rPr lang="ru-RU" sz="1200" dirty="0" smtClean="0"/>
              <a:t>Базы данных – обычно собираются рейдерами месяцами и стоят немалых денег. Иногда удается такую базу купить. Дорого.</a:t>
            </a:r>
          </a:p>
          <a:p>
            <a:pPr marL="228600" indent="-228600">
              <a:buFont typeface="+mj-lt"/>
              <a:buAutoNum type="arabicPeriod"/>
            </a:pPr>
            <a:r>
              <a:rPr lang="ru-RU" sz="1200" dirty="0" smtClean="0"/>
              <a:t>Расходы на взятки: в среднем </a:t>
            </a:r>
            <a:r>
              <a:rPr lang="en-US" sz="1200" dirty="0" smtClean="0"/>
              <a:t>$300 000 - $400 000 </a:t>
            </a:r>
            <a:r>
              <a:rPr lang="ru-RU" sz="1200" dirty="0" smtClean="0"/>
              <a:t>на проект</a:t>
            </a:r>
            <a:r>
              <a:rPr lang="en-US" sz="1200" dirty="0" smtClean="0"/>
              <a:t>.</a:t>
            </a:r>
            <a:endParaRPr lang="ru-RU" sz="1200" dirty="0" smtClean="0"/>
          </a:p>
          <a:p>
            <a:pPr algn="r"/>
            <a:r>
              <a:rPr lang="ru-RU" sz="1200" dirty="0" smtClean="0"/>
              <a:t>Стр. 210-211</a:t>
            </a:r>
            <a:endParaRPr lang="ru-RU" sz="1200" dirty="0"/>
          </a:p>
        </p:txBody>
      </p:sp>
      <p:pic>
        <p:nvPicPr>
          <p:cNvPr id="9" name="Picture 5" descr="C:\Users\User\Pictures\Литература\Юрий Борисо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4"/>
            <a:ext cx="2016224" cy="287665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2915816" y="332654"/>
            <a:ext cx="5832648"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Прейскурант рейдерских услуг</a:t>
            </a:r>
            <a:endParaRPr lang="ru-RU" sz="1400" dirty="0"/>
          </a:p>
        </p:txBody>
      </p:sp>
      <p:sp>
        <p:nvSpPr>
          <p:cNvPr id="7" name="Прямоугольник 6"/>
          <p:cNvSpPr/>
          <p:nvPr/>
        </p:nvSpPr>
        <p:spPr>
          <a:xfrm>
            <a:off x="467544" y="3501008"/>
            <a:ext cx="2016224" cy="295232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t>R&amp;G</a:t>
            </a:r>
            <a:endParaRPr lang="ru-RU" sz="4000" b="1" dirty="0" smtClean="0"/>
          </a:p>
          <a:p>
            <a:pPr algn="ctr"/>
            <a:endParaRPr lang="ru-RU" sz="4000" b="1" dirty="0"/>
          </a:p>
          <a:p>
            <a:pPr algn="ctr"/>
            <a:endParaRPr lang="ru-RU" sz="4000" b="1" dirty="0"/>
          </a:p>
        </p:txBody>
      </p:sp>
      <p:pic>
        <p:nvPicPr>
          <p:cNvPr id="13" name="Picture 4" descr="C:\Users\User\Pictures\Рейдеры\images (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869160"/>
            <a:ext cx="1296144" cy="12961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284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User\Pictures\Литература\Юрий Борисо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4"/>
            <a:ext cx="2016224" cy="287665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915816" y="1052736"/>
            <a:ext cx="5832648" cy="54006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228600" indent="-228600">
              <a:buFont typeface="+mj-lt"/>
              <a:buAutoNum type="arabicPeriod"/>
            </a:pPr>
            <a:r>
              <a:rPr lang="ru-RU" sz="1200" dirty="0" smtClean="0"/>
              <a:t>Неправомерное судебное решение/определение об обеспечительных мерах, аресте реестра, запрете собрания акционеров, аннулировании собрания акционеров: в Москве от </a:t>
            </a:r>
            <a:r>
              <a:rPr lang="en-US" sz="1200" dirty="0" smtClean="0"/>
              <a:t>$</a:t>
            </a:r>
            <a:r>
              <a:rPr lang="ru-RU" sz="1200" dirty="0" smtClean="0"/>
              <a:t>30 000 до </a:t>
            </a:r>
            <a:r>
              <a:rPr lang="en-US" sz="1200" dirty="0" smtClean="0"/>
              <a:t>$</a:t>
            </a:r>
            <a:r>
              <a:rPr lang="ru-RU" sz="1200" dirty="0" smtClean="0"/>
              <a:t>100 000, в особо крупных делах – до </a:t>
            </a:r>
            <a:r>
              <a:rPr lang="en-US" sz="1200" dirty="0" smtClean="0"/>
              <a:t>$</a:t>
            </a:r>
            <a:r>
              <a:rPr lang="ru-RU" sz="1200" dirty="0" smtClean="0"/>
              <a:t>200 000, в регионах от</a:t>
            </a:r>
            <a:r>
              <a:rPr lang="en-US" sz="1200" dirty="0" smtClean="0"/>
              <a:t> $</a:t>
            </a:r>
            <a:r>
              <a:rPr lang="ru-RU" sz="1200" dirty="0" smtClean="0"/>
              <a:t>10 000 до </a:t>
            </a:r>
            <a:r>
              <a:rPr lang="en-US" sz="1200" dirty="0" smtClean="0"/>
              <a:t>$</a:t>
            </a:r>
            <a:r>
              <a:rPr lang="ru-RU" sz="1200" dirty="0" smtClean="0"/>
              <a:t>20 000.</a:t>
            </a:r>
          </a:p>
          <a:p>
            <a:pPr marL="228600" indent="-228600">
              <a:buFont typeface="+mj-lt"/>
              <a:buAutoNum type="arabicPeriod"/>
            </a:pPr>
            <a:r>
              <a:rPr lang="ru-RU" sz="1200" dirty="0" smtClean="0"/>
              <a:t>Прекращение уголовного дела – от </a:t>
            </a:r>
            <a:r>
              <a:rPr lang="en-US" sz="1200" dirty="0" smtClean="0"/>
              <a:t>$</a:t>
            </a:r>
            <a:r>
              <a:rPr lang="ru-RU" sz="1200" dirty="0" smtClean="0"/>
              <a:t>100 000 до </a:t>
            </a:r>
            <a:r>
              <a:rPr lang="en-US" sz="1200" dirty="0" smtClean="0"/>
              <a:t>$</a:t>
            </a:r>
            <a:r>
              <a:rPr lang="ru-RU" sz="1200" dirty="0" smtClean="0"/>
              <a:t>300 000.</a:t>
            </a:r>
            <a:endParaRPr lang="en-US" sz="1200" dirty="0" smtClean="0"/>
          </a:p>
          <a:p>
            <a:pPr marL="228600" indent="-228600">
              <a:buFont typeface="+mj-lt"/>
              <a:buAutoNum type="arabicPeriod"/>
            </a:pPr>
            <a:r>
              <a:rPr lang="ru-RU" sz="1200" dirty="0" smtClean="0"/>
              <a:t>Услуги местной полиции в регионе по обеспечению «захода» силами самой полиции – от </a:t>
            </a:r>
            <a:r>
              <a:rPr lang="en-US" sz="1200" dirty="0" smtClean="0"/>
              <a:t>$</a:t>
            </a:r>
            <a:r>
              <a:rPr lang="ru-RU" sz="1200" dirty="0" smtClean="0"/>
              <a:t>20 000 до </a:t>
            </a:r>
            <a:r>
              <a:rPr lang="en-US" sz="1200" dirty="0" smtClean="0"/>
              <a:t>$</a:t>
            </a:r>
            <a:r>
              <a:rPr lang="ru-RU" sz="1200" dirty="0" smtClean="0"/>
              <a:t>30 000.</a:t>
            </a:r>
            <a:endParaRPr lang="en-US" sz="1200" dirty="0" smtClean="0"/>
          </a:p>
          <a:p>
            <a:pPr marL="228600" indent="-228600">
              <a:buFont typeface="+mj-lt"/>
              <a:buAutoNum type="arabicPeriod"/>
            </a:pPr>
            <a:r>
              <a:rPr lang="ru-RU" sz="1200" dirty="0" smtClean="0"/>
              <a:t>Услуги местной полиции в регионе по обеспечению «захода» силами рейдерского ЧОПа – </a:t>
            </a:r>
            <a:r>
              <a:rPr lang="en-US" sz="1200" dirty="0" smtClean="0"/>
              <a:t>$</a:t>
            </a:r>
            <a:r>
              <a:rPr lang="ru-RU" sz="1200" dirty="0" smtClean="0"/>
              <a:t>10 000.</a:t>
            </a:r>
            <a:endParaRPr lang="en-US" sz="1200" dirty="0" smtClean="0"/>
          </a:p>
          <a:p>
            <a:pPr marL="228600" indent="-228600">
              <a:buFont typeface="+mj-lt"/>
              <a:buAutoNum type="arabicPeriod"/>
            </a:pPr>
            <a:r>
              <a:rPr lang="ru-RU" sz="1200" dirty="0" smtClean="0"/>
              <a:t>Административный арест на трое суток конкретного лица – от </a:t>
            </a:r>
            <a:r>
              <a:rPr lang="en-US" sz="1200" dirty="0" smtClean="0"/>
              <a:t>$</a:t>
            </a:r>
            <a:r>
              <a:rPr lang="ru-RU" sz="1200" dirty="0" smtClean="0"/>
              <a:t>500 до </a:t>
            </a:r>
            <a:r>
              <a:rPr lang="en-US" sz="1200" dirty="0" smtClean="0"/>
              <a:t>$</a:t>
            </a:r>
            <a:r>
              <a:rPr lang="ru-RU" sz="1200" dirty="0" smtClean="0"/>
              <a:t>5 000 в зависимости от региона.</a:t>
            </a:r>
            <a:endParaRPr lang="en-US" sz="1200" dirty="0" smtClean="0"/>
          </a:p>
          <a:p>
            <a:pPr marL="228600" indent="-228600">
              <a:buFont typeface="+mj-lt"/>
              <a:buAutoNum type="arabicPeriod"/>
            </a:pPr>
            <a:r>
              <a:rPr lang="ru-RU" sz="1200" dirty="0" smtClean="0"/>
              <a:t>Арест с содержанием в СИЗО контрольного владельца/директора компании-цели на необходимый срок и освобождение после того, как отпала необходимость – от </a:t>
            </a:r>
            <a:r>
              <a:rPr lang="en-US" sz="1200" dirty="0" smtClean="0"/>
              <a:t>$</a:t>
            </a:r>
            <a:r>
              <a:rPr lang="ru-RU" sz="1200" dirty="0" smtClean="0"/>
              <a:t>20 000 до </a:t>
            </a:r>
            <a:r>
              <a:rPr lang="en-US" sz="1200" dirty="0" smtClean="0"/>
              <a:t>$</a:t>
            </a:r>
            <a:r>
              <a:rPr lang="ru-RU" sz="1200" dirty="0" smtClean="0"/>
              <a:t>50 000.</a:t>
            </a:r>
            <a:endParaRPr lang="en-US" sz="1200" dirty="0" smtClean="0"/>
          </a:p>
          <a:p>
            <a:pPr marL="228600" indent="-228600">
              <a:buFont typeface="+mj-lt"/>
              <a:buAutoNum type="arabicPeriod"/>
            </a:pPr>
            <a:r>
              <a:rPr lang="ru-RU" sz="1200" dirty="0" smtClean="0"/>
              <a:t>Возбуждение уголовного дела против определенного лица – от </a:t>
            </a:r>
            <a:r>
              <a:rPr lang="en-US" sz="1200" dirty="0" smtClean="0"/>
              <a:t>$</a:t>
            </a:r>
            <a:r>
              <a:rPr lang="ru-RU" sz="1200" dirty="0" smtClean="0"/>
              <a:t>50 000 в Москве, от </a:t>
            </a:r>
            <a:r>
              <a:rPr lang="en-US" sz="1200" dirty="0" smtClean="0"/>
              <a:t>$</a:t>
            </a:r>
            <a:r>
              <a:rPr lang="ru-RU" sz="1200" dirty="0" smtClean="0"/>
              <a:t>20 000 в регионах.</a:t>
            </a:r>
          </a:p>
          <a:p>
            <a:pPr marL="228600" indent="-228600">
              <a:buFont typeface="+mj-lt"/>
              <a:buAutoNum type="arabicPeriod"/>
            </a:pPr>
            <a:r>
              <a:rPr lang="ru-RU" sz="1200" dirty="0" smtClean="0"/>
              <a:t>Прослушивание мобильного телефона без санкции суда – </a:t>
            </a:r>
            <a:r>
              <a:rPr lang="en-US" sz="1200" dirty="0" smtClean="0"/>
              <a:t>$</a:t>
            </a:r>
            <a:r>
              <a:rPr lang="ru-RU" sz="1200" dirty="0" smtClean="0"/>
              <a:t>1 500 в день.</a:t>
            </a:r>
            <a:endParaRPr lang="en-US" sz="1200" dirty="0" smtClean="0"/>
          </a:p>
          <a:p>
            <a:pPr marL="228600" indent="-228600">
              <a:buFont typeface="+mj-lt"/>
              <a:buAutoNum type="arabicPeriod"/>
            </a:pPr>
            <a:r>
              <a:rPr lang="ru-RU" sz="1200" dirty="0" smtClean="0"/>
              <a:t>Депутатский запрос из Федерального собрания – </a:t>
            </a:r>
            <a:r>
              <a:rPr lang="en-US" sz="1200" dirty="0" smtClean="0"/>
              <a:t>$</a:t>
            </a:r>
            <a:r>
              <a:rPr lang="ru-RU" sz="1200" dirty="0" smtClean="0"/>
              <a:t>5 000 – </a:t>
            </a:r>
            <a:r>
              <a:rPr lang="en-US" sz="1200" dirty="0" smtClean="0"/>
              <a:t>$</a:t>
            </a:r>
            <a:r>
              <a:rPr lang="ru-RU" sz="1200" dirty="0" smtClean="0"/>
              <a:t>10 000.</a:t>
            </a:r>
            <a:endParaRPr lang="en-US" sz="1200" dirty="0" smtClean="0"/>
          </a:p>
          <a:p>
            <a:pPr marL="228600" indent="-228600">
              <a:buFont typeface="+mj-lt"/>
              <a:buAutoNum type="arabicPeriod"/>
            </a:pPr>
            <a:r>
              <a:rPr lang="ru-RU" sz="1200" dirty="0" smtClean="0"/>
              <a:t>Внеплановая налоговая проверка с изъятием необходимых рейдеру документов – </a:t>
            </a:r>
            <a:r>
              <a:rPr lang="en-US" sz="1200" dirty="0" smtClean="0"/>
              <a:t>$</a:t>
            </a:r>
            <a:r>
              <a:rPr lang="ru-RU" sz="1200" dirty="0" smtClean="0"/>
              <a:t>5 000.</a:t>
            </a:r>
            <a:endParaRPr lang="en-US" sz="1200" dirty="0" smtClean="0"/>
          </a:p>
          <a:p>
            <a:pPr marL="228600" indent="-228600">
              <a:buFont typeface="+mj-lt"/>
              <a:buAutoNum type="arabicPeriod"/>
            </a:pPr>
            <a:r>
              <a:rPr lang="ru-RU" sz="1200" dirty="0" smtClean="0"/>
              <a:t>Удостоверение у нотариуса подписи на заведомо «левых» документах – от </a:t>
            </a:r>
            <a:r>
              <a:rPr lang="en-US" sz="1200" dirty="0" smtClean="0"/>
              <a:t>$</a:t>
            </a:r>
            <a:r>
              <a:rPr lang="ru-RU" sz="1200" dirty="0" smtClean="0"/>
              <a:t>3000 до </a:t>
            </a:r>
            <a:r>
              <a:rPr lang="en-US" sz="1200" dirty="0" smtClean="0"/>
              <a:t>$</a:t>
            </a:r>
            <a:r>
              <a:rPr lang="ru-RU" sz="1200" dirty="0" smtClean="0"/>
              <a:t>10 000.</a:t>
            </a:r>
            <a:endParaRPr lang="en-US" sz="1200" dirty="0" smtClean="0"/>
          </a:p>
          <a:p>
            <a:pPr marL="228600" indent="-228600">
              <a:buFont typeface="+mj-lt"/>
              <a:buAutoNum type="arabicPeriod"/>
            </a:pPr>
            <a:r>
              <a:rPr lang="ru-RU" sz="1200" dirty="0" smtClean="0"/>
              <a:t>Нейтрализация силовых ведомств (полиции, прокуратуры) – от </a:t>
            </a:r>
            <a:r>
              <a:rPr lang="en-US" sz="1200" dirty="0" smtClean="0"/>
              <a:t>$</a:t>
            </a:r>
            <a:r>
              <a:rPr lang="ru-RU" sz="1200" dirty="0" smtClean="0"/>
              <a:t>30 000 до </a:t>
            </a:r>
            <a:r>
              <a:rPr lang="en-US" sz="1200" dirty="0" smtClean="0"/>
              <a:t>$</a:t>
            </a:r>
            <a:r>
              <a:rPr lang="ru-RU" sz="1200" dirty="0" smtClean="0"/>
              <a:t>60 000.</a:t>
            </a:r>
            <a:endParaRPr lang="en-US" sz="1200" dirty="0" smtClean="0"/>
          </a:p>
          <a:p>
            <a:pPr marL="228600" indent="-228600">
              <a:buFont typeface="+mj-lt"/>
              <a:buAutoNum type="arabicPeriod"/>
            </a:pPr>
            <a:r>
              <a:rPr lang="ru-RU" sz="1200" dirty="0" smtClean="0"/>
              <a:t>Неофициальный запрос в Федеральную регистрационную службу – от </a:t>
            </a:r>
            <a:r>
              <a:rPr lang="en-US" sz="1200" dirty="0" smtClean="0"/>
              <a:t>$</a:t>
            </a:r>
            <a:r>
              <a:rPr lang="ru-RU" sz="1200" dirty="0" smtClean="0"/>
              <a:t>1 000 до </a:t>
            </a:r>
            <a:r>
              <a:rPr lang="en-US" sz="1200" dirty="0" smtClean="0"/>
              <a:t>$</a:t>
            </a:r>
            <a:r>
              <a:rPr lang="ru-RU" sz="1200" dirty="0" smtClean="0"/>
              <a:t>5 000.</a:t>
            </a:r>
            <a:endParaRPr lang="en-US" sz="1200" dirty="0" smtClean="0"/>
          </a:p>
          <a:p>
            <a:pPr algn="r"/>
            <a:r>
              <a:rPr lang="ru-RU" sz="1200" dirty="0" smtClean="0"/>
              <a:t>Стр. 214-218</a:t>
            </a:r>
            <a:endParaRPr lang="en-US" sz="1200" dirty="0" smtClean="0"/>
          </a:p>
          <a:p>
            <a:pPr marL="228600" indent="-228600">
              <a:buFont typeface="+mj-lt"/>
              <a:buAutoNum type="arabicPeriod"/>
            </a:pPr>
            <a:endParaRPr lang="ru-RU" sz="1200" dirty="0"/>
          </a:p>
        </p:txBody>
      </p:sp>
      <p:sp>
        <p:nvSpPr>
          <p:cNvPr id="9" name="Прямоугольник 8"/>
          <p:cNvSpPr/>
          <p:nvPr/>
        </p:nvSpPr>
        <p:spPr>
          <a:xfrm>
            <a:off x="2915816" y="332654"/>
            <a:ext cx="5832648"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Прейскурант коррупционных услуг</a:t>
            </a:r>
            <a:endParaRPr lang="ru-RU" sz="1400" dirty="0"/>
          </a:p>
        </p:txBody>
      </p:sp>
      <p:sp>
        <p:nvSpPr>
          <p:cNvPr id="10" name="Прямоугольник 9"/>
          <p:cNvSpPr/>
          <p:nvPr/>
        </p:nvSpPr>
        <p:spPr>
          <a:xfrm>
            <a:off x="467544" y="3501008"/>
            <a:ext cx="2016224" cy="295232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t>R&amp;G</a:t>
            </a:r>
            <a:endParaRPr lang="ru-RU" sz="4000" b="1" dirty="0" smtClean="0"/>
          </a:p>
          <a:p>
            <a:pPr algn="ctr"/>
            <a:endParaRPr lang="ru-RU" sz="4000" b="1" dirty="0" smtClean="0"/>
          </a:p>
          <a:p>
            <a:pPr algn="ctr"/>
            <a:endParaRPr lang="ru-RU" sz="4000" b="1" dirty="0"/>
          </a:p>
          <a:p>
            <a:pPr algn="ctr"/>
            <a:endParaRPr lang="ru-RU" sz="4000" b="1" dirty="0"/>
          </a:p>
        </p:txBody>
      </p:sp>
      <p:pic>
        <p:nvPicPr>
          <p:cNvPr id="11" name="Picture 4" descr="C:\Users\User\Pictures\Рейдеры\images (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869160"/>
            <a:ext cx="1296144" cy="12961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30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04664"/>
            <a:ext cx="5904656" cy="5976664"/>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dirty="0"/>
              <a:t>Из многочисленных примеров рейдерства в современной России стоит упомянуть несколько наиболее типичных. </a:t>
            </a:r>
            <a:endParaRPr lang="ru-RU" sz="1200" dirty="0" smtClean="0"/>
          </a:p>
          <a:p>
            <a:endParaRPr lang="ru-RU" sz="1200" dirty="0"/>
          </a:p>
          <a:p>
            <a:r>
              <a:rPr lang="ru-RU" sz="1200" dirty="0" smtClean="0"/>
              <a:t>Чаще </a:t>
            </a:r>
            <a:r>
              <a:rPr lang="ru-RU" sz="1200" dirty="0"/>
              <a:t>всего в СМИ упоминаются такие компании, как </a:t>
            </a:r>
            <a:r>
              <a:rPr lang="ru-RU" sz="1200" b="1" dirty="0"/>
              <a:t>«Ист Лайн»</a:t>
            </a:r>
            <a:r>
              <a:rPr lang="ru-RU" sz="1200" dirty="0"/>
              <a:t>, </a:t>
            </a:r>
            <a:r>
              <a:rPr lang="ru-RU" sz="1200" b="1" dirty="0"/>
              <a:t>«Арбат Престиж»</a:t>
            </a:r>
            <a:r>
              <a:rPr lang="ru-RU" sz="1200" dirty="0"/>
              <a:t>, </a:t>
            </a:r>
            <a:r>
              <a:rPr lang="ru-RU" sz="1200" b="1" dirty="0"/>
              <a:t>«Эльдорадо»</a:t>
            </a:r>
            <a:r>
              <a:rPr lang="ru-RU" sz="1200" dirty="0"/>
              <a:t>, </a:t>
            </a:r>
            <a:r>
              <a:rPr lang="ru-RU" sz="1200" b="1" dirty="0"/>
              <a:t>Но­восибирский авиаремонтный завод (НАРЗ)</a:t>
            </a:r>
            <a:r>
              <a:rPr lang="ru-RU" sz="1200" dirty="0"/>
              <a:t>, </a:t>
            </a:r>
            <a:r>
              <a:rPr lang="ru-RU" sz="1200" b="1" dirty="0"/>
              <a:t>«Тольяттиазот»</a:t>
            </a:r>
            <a:r>
              <a:rPr lang="ru-RU" sz="1200" dirty="0"/>
              <a:t>, </a:t>
            </a:r>
            <a:r>
              <a:rPr lang="ru-RU" sz="1200" b="1" dirty="0"/>
              <a:t>«Тяжэкс»</a:t>
            </a:r>
            <a:r>
              <a:rPr lang="ru-RU" sz="1200" dirty="0"/>
              <a:t>,</a:t>
            </a:r>
            <a:r>
              <a:rPr lang="ru-RU" sz="1200" b="1" dirty="0"/>
              <a:t> «ТИК «Интероп­тика</a:t>
            </a:r>
            <a:r>
              <a:rPr lang="ru-RU" sz="1200" b="1" dirty="0" smtClean="0"/>
              <a:t>» </a:t>
            </a:r>
            <a:r>
              <a:rPr lang="ru-RU" sz="1200" dirty="0" smtClean="0"/>
              <a:t>и другие.</a:t>
            </a:r>
            <a:r>
              <a:rPr lang="ru-RU" sz="1200" b="1" dirty="0" smtClean="0"/>
              <a:t> </a:t>
            </a:r>
          </a:p>
          <a:p>
            <a:endParaRPr lang="ru-RU" sz="1200" dirty="0"/>
          </a:p>
          <a:p>
            <a:r>
              <a:rPr lang="ru-RU" sz="1200" dirty="0" smtClean="0"/>
              <a:t>По </a:t>
            </a:r>
            <a:r>
              <a:rPr lang="ru-RU" sz="1200" dirty="0"/>
              <a:t>статистике </a:t>
            </a:r>
            <a:r>
              <a:rPr lang="ru-RU" sz="1200" dirty="0" smtClean="0"/>
              <a:t>Главного управления </a:t>
            </a:r>
            <a:r>
              <a:rPr lang="ru-RU" sz="1200" dirty="0"/>
              <a:t>эконо­мической безопасности МВД России, в по­следние годы рейдерство постепенно смеща­ется из центра в регионы России, потому что в центре собственность уже поделена и на­дежно защищена. Действительно, по некото­рым оценкам, на периферии отмечается экс­пансия центрального капитала, в т. ч. путем рейдерских захватов собственности</a:t>
            </a:r>
            <a:r>
              <a:rPr lang="ru-RU" sz="1200" dirty="0" smtClean="0"/>
              <a:t>.</a:t>
            </a:r>
          </a:p>
          <a:p>
            <a:endParaRPr lang="ru-RU" sz="1200" dirty="0"/>
          </a:p>
          <a:p>
            <a:r>
              <a:rPr lang="ru-RU" sz="1200" dirty="0"/>
              <a:t>Сейчас волны рейдерства идут в регионы именно из Москвы, и это объясняется тем, что все ключевые события, которые дают импульс этой волне, происходят как раз в столице. Причина возникновения волн - это интерес к определенным рынкам.</a:t>
            </a:r>
          </a:p>
          <a:p>
            <a:r>
              <a:rPr lang="ru-RU" sz="1200" dirty="0"/>
              <a:t>Конкретный рынок или отрасль в опре­деленный момент становятся крайне привле­кательными, и вокруг них начинает концен­трироваться некоторое количество интересов. Все зависит от ситуации в отраслях: </a:t>
            </a:r>
            <a:r>
              <a:rPr lang="ru-RU" sz="1200" dirty="0" smtClean="0"/>
              <a:t>рейдерство </a:t>
            </a:r>
            <a:r>
              <a:rPr lang="ru-RU" sz="1200" dirty="0"/>
              <a:t>перекидывается туда, где сформиро­валась устойчивая структура. Еще одна тен­денция - привлекательность для рейдеров крупных городов, где цена имущества и зе­мельных вопросов резко возрастает по мере развития стратегических рынков и жилищно­го строительства. </a:t>
            </a:r>
            <a:endParaRPr lang="ru-RU" sz="1200" dirty="0" smtClean="0"/>
          </a:p>
          <a:p>
            <a:endParaRPr lang="ru-RU" sz="1200" dirty="0"/>
          </a:p>
          <a:p>
            <a:r>
              <a:rPr lang="ru-RU" sz="1200" dirty="0" smtClean="0"/>
              <a:t>Однако </a:t>
            </a:r>
            <a:r>
              <a:rPr lang="ru-RU" sz="1200" dirty="0"/>
              <a:t>четкую циклич­ность или волнообразность в отношении рейдерства зафиксировать очень трудно. Иногда на неделю приходится сотня </a:t>
            </a:r>
            <a:r>
              <a:rPr lang="ru-RU" sz="1200" dirty="0" smtClean="0"/>
              <a:t>рейдерских </a:t>
            </a:r>
            <a:r>
              <a:rPr lang="ru-RU" sz="1200" dirty="0"/>
              <a:t>захватов, а иногда месяцами может быть затишье. </a:t>
            </a:r>
            <a:endParaRPr lang="ru-RU" sz="1200" dirty="0" smtClean="0"/>
          </a:p>
          <a:p>
            <a:endParaRPr lang="ru-RU" sz="1200" dirty="0"/>
          </a:p>
          <a:p>
            <a:r>
              <a:rPr lang="ru-RU" sz="1200" b="1" dirty="0" smtClean="0"/>
              <a:t>По </a:t>
            </a:r>
            <a:r>
              <a:rPr lang="ru-RU" sz="1200" b="1" dirty="0"/>
              <a:t>общей статистике, в год всегда происходит более 10 тыс. таких захва­тов на самом разном уровне</a:t>
            </a:r>
            <a:r>
              <a:rPr lang="ru-RU" sz="1200" b="1" dirty="0" smtClean="0"/>
              <a:t>.</a:t>
            </a:r>
            <a:endParaRPr lang="ru-RU" sz="1200" b="1" dirty="0"/>
          </a:p>
        </p:txBody>
      </p:sp>
      <p:sp>
        <p:nvSpPr>
          <p:cNvPr id="8" name="Прямоугольник 7"/>
          <p:cNvSpPr/>
          <p:nvPr/>
        </p:nvSpPr>
        <p:spPr>
          <a:xfrm>
            <a:off x="6732240" y="404664"/>
            <a:ext cx="2016224" cy="5976664"/>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t>R&amp;G</a:t>
            </a:r>
            <a:endParaRPr lang="ru-RU" sz="4000" b="1" dirty="0" smtClean="0"/>
          </a:p>
          <a:p>
            <a:pPr algn="ctr"/>
            <a:endParaRPr lang="ru-RU" sz="4000" b="1" dirty="0"/>
          </a:p>
          <a:p>
            <a:pPr algn="ctr"/>
            <a:endParaRPr lang="ru-RU" sz="4000" b="1" dirty="0" smtClean="0"/>
          </a:p>
          <a:p>
            <a:pPr algn="ctr"/>
            <a:endParaRPr lang="ru-RU" sz="4000" b="1" dirty="0"/>
          </a:p>
          <a:p>
            <a:pPr algn="ctr"/>
            <a:endParaRPr lang="ru-RU" sz="4000" b="1" dirty="0" smtClean="0"/>
          </a:p>
          <a:p>
            <a:pPr algn="ctr"/>
            <a:endParaRPr lang="ru-RU" sz="4000" b="1" dirty="0"/>
          </a:p>
          <a:p>
            <a:pPr algn="ctr"/>
            <a:endParaRPr lang="ru-RU" sz="4000" b="1" dirty="0" smtClean="0"/>
          </a:p>
          <a:p>
            <a:pPr algn="ctr"/>
            <a:endParaRPr lang="ru-RU" sz="4000" b="1" dirty="0"/>
          </a:p>
          <a:p>
            <a:pPr algn="ctr"/>
            <a:endParaRPr lang="ru-RU" sz="4000" b="1" dirty="0"/>
          </a:p>
        </p:txBody>
      </p:sp>
      <p:pic>
        <p:nvPicPr>
          <p:cNvPr id="9" name="Picture 4" descr="C:\Users\User\Pictures\Рейдеры\images (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780" y="4725144"/>
            <a:ext cx="1296144" cy="12961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86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04664"/>
            <a:ext cx="4176464" cy="6120680"/>
          </a:xfrm>
          <a:prstGeom prst="rect">
            <a:avLst/>
          </a:prstGeom>
          <a:solidFill>
            <a:schemeClr val="tx2">
              <a:lumMod val="60000"/>
              <a:lumOff val="4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u="sng" dirty="0" smtClean="0">
                <a:solidFill>
                  <a:schemeClr val="bg1"/>
                </a:solidFill>
              </a:rPr>
              <a:t>Содержание темы:</a:t>
            </a:r>
          </a:p>
          <a:p>
            <a:pPr algn="ctr"/>
            <a:endParaRPr lang="ru-RU" sz="1600" u="sng" dirty="0" smtClean="0">
              <a:solidFill>
                <a:schemeClr val="bg1"/>
              </a:solidFill>
            </a:endParaRPr>
          </a:p>
          <a:p>
            <a:pPr marL="342900" indent="-342900">
              <a:buFont typeface="+mj-lt"/>
              <a:buAutoNum type="arabicPeriod"/>
            </a:pPr>
            <a:r>
              <a:rPr lang="ru-RU" sz="1600" dirty="0" smtClean="0">
                <a:solidFill>
                  <a:schemeClr val="bg1"/>
                </a:solidFill>
              </a:rPr>
              <a:t>Введение</a:t>
            </a:r>
          </a:p>
          <a:p>
            <a:pPr marL="342900" indent="-342900">
              <a:buFont typeface="+mj-lt"/>
              <a:buAutoNum type="arabicPeriod"/>
            </a:pPr>
            <a:r>
              <a:rPr lang="ru-RU" sz="1600" dirty="0" smtClean="0">
                <a:solidFill>
                  <a:schemeClr val="bg1"/>
                </a:solidFill>
              </a:rPr>
              <a:t>Понятие и история зарождения рейдерства</a:t>
            </a:r>
          </a:p>
          <a:p>
            <a:pPr marL="342900" indent="-342900">
              <a:buFont typeface="+mj-lt"/>
              <a:buAutoNum type="arabicPeriod"/>
            </a:pPr>
            <a:r>
              <a:rPr lang="ru-RU" sz="1600" dirty="0" smtClean="0">
                <a:solidFill>
                  <a:schemeClr val="bg1"/>
                </a:solidFill>
              </a:rPr>
              <a:t>Рейдерство как явление</a:t>
            </a:r>
          </a:p>
          <a:p>
            <a:pPr marL="342900" indent="-342900">
              <a:buFont typeface="+mj-lt"/>
              <a:buAutoNum type="arabicPeriod"/>
            </a:pPr>
            <a:r>
              <a:rPr lang="ru-RU" sz="1600" dirty="0" smtClean="0">
                <a:solidFill>
                  <a:schemeClr val="bg1"/>
                </a:solidFill>
              </a:rPr>
              <a:t>Способы незаконного захвата</a:t>
            </a:r>
          </a:p>
          <a:p>
            <a:pPr marL="342900" indent="-342900">
              <a:buFont typeface="+mj-lt"/>
              <a:buAutoNum type="arabicPeriod"/>
            </a:pPr>
            <a:r>
              <a:rPr lang="ru-RU" sz="1600" dirty="0" smtClean="0">
                <a:solidFill>
                  <a:schemeClr val="bg1"/>
                </a:solidFill>
              </a:rPr>
              <a:t>Что делает компанию потенциальным объектом атаки</a:t>
            </a:r>
          </a:p>
          <a:p>
            <a:pPr marL="342900" indent="-342900">
              <a:buFont typeface="+mj-lt"/>
              <a:buAutoNum type="arabicPeriod"/>
            </a:pPr>
            <a:r>
              <a:rPr lang="ru-RU" sz="1600" dirty="0" smtClean="0">
                <a:solidFill>
                  <a:schemeClr val="bg1"/>
                </a:solidFill>
              </a:rPr>
              <a:t>Защита от недружественных поглощений</a:t>
            </a:r>
          </a:p>
          <a:p>
            <a:pPr marL="342900" indent="-342900">
              <a:buFont typeface="+mj-lt"/>
              <a:buAutoNum type="arabicPeriod"/>
            </a:pPr>
            <a:r>
              <a:rPr lang="ru-RU" sz="1600" dirty="0" smtClean="0">
                <a:solidFill>
                  <a:schemeClr val="bg1"/>
                </a:solidFill>
              </a:rPr>
              <a:t>Вопросы уголовной ответственности</a:t>
            </a:r>
          </a:p>
          <a:p>
            <a:endParaRPr lang="ru-RU" sz="1600" dirty="0" smtClean="0">
              <a:solidFill>
                <a:schemeClr val="bg1"/>
              </a:solidFill>
            </a:endParaRPr>
          </a:p>
        </p:txBody>
      </p:sp>
      <p:sp>
        <p:nvSpPr>
          <p:cNvPr id="5" name="Прямоугольник 4"/>
          <p:cNvSpPr/>
          <p:nvPr/>
        </p:nvSpPr>
        <p:spPr>
          <a:xfrm>
            <a:off x="4644008" y="404664"/>
            <a:ext cx="4200547" cy="6120680"/>
          </a:xfrm>
          <a:prstGeom prst="rect">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u="sng" dirty="0" smtClean="0">
                <a:solidFill>
                  <a:schemeClr val="tx2">
                    <a:lumMod val="75000"/>
                  </a:schemeClr>
                </a:solidFill>
              </a:rPr>
              <a:t>Контрольные вопросы:</a:t>
            </a:r>
          </a:p>
          <a:p>
            <a:pPr algn="ctr"/>
            <a:endParaRPr lang="ru-RU" sz="1600" u="sng" dirty="0">
              <a:solidFill>
                <a:schemeClr val="tx2">
                  <a:lumMod val="75000"/>
                </a:schemeClr>
              </a:solidFill>
            </a:endParaRPr>
          </a:p>
          <a:p>
            <a:pPr marL="228600" indent="-228600">
              <a:buFont typeface="+mj-lt"/>
              <a:buAutoNum type="arabicPeriod"/>
            </a:pPr>
            <a:r>
              <a:rPr lang="ru-RU" sz="1600" dirty="0" smtClean="0">
                <a:solidFill>
                  <a:schemeClr val="tx2">
                    <a:lumMod val="75000"/>
                  </a:schemeClr>
                </a:solidFill>
              </a:rPr>
              <a:t>Что такое сфера поглощений и слияний?</a:t>
            </a:r>
          </a:p>
          <a:p>
            <a:pPr marL="228600" indent="-228600">
              <a:buFont typeface="+mj-lt"/>
              <a:buAutoNum type="arabicPeriod"/>
            </a:pPr>
            <a:r>
              <a:rPr lang="ru-RU" sz="1600" dirty="0" smtClean="0">
                <a:solidFill>
                  <a:schemeClr val="tx2">
                    <a:lumMod val="75000"/>
                  </a:schemeClr>
                </a:solidFill>
              </a:rPr>
              <a:t>Чем от легитимного поглощения отличается рейдерский захват?</a:t>
            </a:r>
          </a:p>
          <a:p>
            <a:pPr marL="228600" indent="-228600">
              <a:buFont typeface="+mj-lt"/>
              <a:buAutoNum type="arabicPeriod"/>
            </a:pPr>
            <a:r>
              <a:rPr lang="ru-RU" sz="1600" dirty="0" smtClean="0">
                <a:solidFill>
                  <a:schemeClr val="tx2">
                    <a:lumMod val="75000"/>
                  </a:schemeClr>
                </a:solidFill>
              </a:rPr>
              <a:t>Какие типы агрессии известны?</a:t>
            </a:r>
          </a:p>
          <a:p>
            <a:pPr marL="228600" indent="-228600">
              <a:buFont typeface="+mj-lt"/>
              <a:buAutoNum type="arabicPeriod"/>
            </a:pPr>
            <a:r>
              <a:rPr lang="ru-RU" sz="1600" dirty="0" smtClean="0">
                <a:solidFill>
                  <a:schemeClr val="tx2">
                    <a:lumMod val="75000"/>
                  </a:schemeClr>
                </a:solidFill>
              </a:rPr>
              <a:t>Какие способы превентивной защиты от рейдерского захвата известны?</a:t>
            </a:r>
          </a:p>
          <a:p>
            <a:pPr marL="228600" indent="-228600">
              <a:buFont typeface="+mj-lt"/>
              <a:buAutoNum type="arabicPeriod"/>
            </a:pPr>
            <a:r>
              <a:rPr lang="ru-RU" sz="1600" dirty="0" smtClean="0">
                <a:solidFill>
                  <a:schemeClr val="tx2">
                    <a:lumMod val="75000"/>
                  </a:schemeClr>
                </a:solidFill>
              </a:rPr>
              <a:t>Каковы российские особенности коррупции в сфере поглощений и слияний?</a:t>
            </a:r>
          </a:p>
          <a:p>
            <a:pPr marL="228600" indent="-228600">
              <a:buFont typeface="+mj-lt"/>
              <a:buAutoNum type="arabicPeriod"/>
            </a:pPr>
            <a:r>
              <a:rPr lang="ru-RU" sz="1600" dirty="0" smtClean="0">
                <a:solidFill>
                  <a:schemeClr val="tx2">
                    <a:lumMod val="75000"/>
                  </a:schemeClr>
                </a:solidFill>
              </a:rPr>
              <a:t>Можно ли привлечь к уголовной ответственности за действия по враждебному поглощению?</a:t>
            </a:r>
          </a:p>
          <a:p>
            <a:pPr marL="228600" indent="-228600">
              <a:buFont typeface="+mj-lt"/>
              <a:buAutoNum type="arabicPeriod"/>
            </a:pPr>
            <a:endParaRPr lang="ru-RU" sz="1600" dirty="0" smtClean="0">
              <a:solidFill>
                <a:schemeClr val="tx2">
                  <a:lumMod val="75000"/>
                </a:schemeClr>
              </a:solidFill>
            </a:endParaRPr>
          </a:p>
          <a:p>
            <a:pPr marL="228600" indent="-228600">
              <a:buFont typeface="+mj-lt"/>
              <a:buAutoNum type="arabicPeriod"/>
            </a:pPr>
            <a:endParaRPr lang="ru-RU" sz="1600" dirty="0">
              <a:solidFill>
                <a:schemeClr val="tx2">
                  <a:lumMod val="75000"/>
                </a:schemeClr>
              </a:solidFill>
            </a:endParaRPr>
          </a:p>
        </p:txBody>
      </p:sp>
    </p:spTree>
    <p:extLst>
      <p:ext uri="{BB962C8B-B14F-4D97-AF65-F5344CB8AC3E}">
        <p14:creationId xmlns:p14="http://schemas.microsoft.com/office/powerpoint/2010/main" val="1286240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15816" y="332654"/>
            <a:ext cx="5832648"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«Размывание» контрольного пакета акций</a:t>
            </a:r>
            <a:endParaRPr lang="ru-RU" sz="1400" dirty="0"/>
          </a:p>
        </p:txBody>
      </p:sp>
      <p:sp>
        <p:nvSpPr>
          <p:cNvPr id="5" name="Прямоугольник 4"/>
          <p:cNvSpPr/>
          <p:nvPr/>
        </p:nvSpPr>
        <p:spPr>
          <a:xfrm>
            <a:off x="467544" y="3501008"/>
            <a:ext cx="2016224" cy="295232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t>R&amp;G</a:t>
            </a:r>
            <a:endParaRPr lang="ru-RU" sz="4000" b="1" dirty="0" smtClean="0"/>
          </a:p>
          <a:p>
            <a:pPr algn="ctr"/>
            <a:endParaRPr lang="ru-RU" sz="4000" b="1" dirty="0" smtClean="0"/>
          </a:p>
          <a:p>
            <a:pPr algn="ctr"/>
            <a:endParaRPr lang="ru-RU" sz="4000" b="1" dirty="0"/>
          </a:p>
          <a:p>
            <a:pPr algn="ctr"/>
            <a:endParaRPr lang="ru-RU" sz="4000" b="1" dirty="0"/>
          </a:p>
        </p:txBody>
      </p:sp>
      <p:pic>
        <p:nvPicPr>
          <p:cNvPr id="6" name="Picture 4" descr="C:\Users\User\Pictures\Рейдеры\images (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869160"/>
            <a:ext cx="1296144" cy="12961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7" name="Picture 6" descr="C:\Users\User\Pictures\Литература\Павел Сыче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3"/>
            <a:ext cx="2016224" cy="273630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915816" y="1124744"/>
            <a:ext cx="5832648" cy="532859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dirty="0" smtClean="0"/>
              <a:t>Приемы захвата чужой собственности так называемым корпоративным способом, появившиеся на свет одновременно с началом приватизации, постепенно вырабатывались, отшлифовывались и доводились до совершенства.</a:t>
            </a:r>
          </a:p>
          <a:p>
            <a:endParaRPr lang="ru-RU" sz="1200" dirty="0"/>
          </a:p>
          <a:p>
            <a:r>
              <a:rPr lang="ru-RU" sz="1200" dirty="0" smtClean="0"/>
              <a:t>В 1996-1999 годы приватизация в форме акционирования породила ряд уголовных дел, связанных с различными манипуляциями с пакетами акций. В ходу были не только «размывание» контрольного пакета акций (приобретение небольшого числа акций на приватизационном аукционе, созыв акционерного собрания в тайне от других акционеров, принятие решения об увеличении уставного капитала и дополнительной эмиссии акций, переход из миноритарных акционеров в состояние мажоритарного акционера), но и фальсификация результатов голосования на общих собраниях акционеров, недопуск акционеров на собрание. Именно тогда родились архаичные теперь приемы направления акционерам конвертов с чистыми листами (якобы уведомления о проведении общих собраний акционеров), отключение лифтов с находящимися в них неугодными акционерами, проведение общего собрания акционеров на Сейшельских островах, куда простым акционерам просто денег не хватит добраться, а то и вовсе в салоне летящего самолета.</a:t>
            </a:r>
          </a:p>
          <a:p>
            <a:endParaRPr lang="ru-RU" sz="1200" dirty="0"/>
          </a:p>
          <a:p>
            <a:r>
              <a:rPr lang="ru-RU" sz="1200" dirty="0" smtClean="0"/>
              <a:t>Это все кануло в прошлое, поскольку пакеты акций консолидированы, находятся в надежных руках, как правило, топ-менеджмента, а миноритарные акционеры, обладающие более-менее действенным пакетом акций, тотально контролируются.</a:t>
            </a:r>
          </a:p>
          <a:p>
            <a:endParaRPr lang="ru-RU" sz="1200" dirty="0"/>
          </a:p>
          <a:p>
            <a:r>
              <a:rPr lang="ru-RU" sz="1200" dirty="0" smtClean="0"/>
              <a:t>Однако и сейчас, отдельные приемы второй половины 1990-х годов еще появляются, как сопутствующие и второстепенные способы.</a:t>
            </a:r>
          </a:p>
          <a:p>
            <a:pPr algn="r"/>
            <a:endParaRPr lang="ru-RU" sz="1200" dirty="0"/>
          </a:p>
          <a:p>
            <a:pPr algn="r"/>
            <a:r>
              <a:rPr lang="ru-RU" sz="1200" dirty="0" smtClean="0"/>
              <a:t>Стр. 13-15</a:t>
            </a:r>
            <a:endParaRPr lang="ru-RU" sz="1200" dirty="0"/>
          </a:p>
        </p:txBody>
      </p:sp>
    </p:spTree>
    <p:extLst>
      <p:ext uri="{BB962C8B-B14F-4D97-AF65-F5344CB8AC3E}">
        <p14:creationId xmlns:p14="http://schemas.microsoft.com/office/powerpoint/2010/main" val="2379473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915816" y="332654"/>
            <a:ext cx="5832648"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Организация «похоронных команд»</a:t>
            </a:r>
            <a:endParaRPr lang="ru-RU" sz="1400" dirty="0"/>
          </a:p>
        </p:txBody>
      </p:sp>
      <p:sp>
        <p:nvSpPr>
          <p:cNvPr id="15" name="Прямоугольник 14"/>
          <p:cNvSpPr/>
          <p:nvPr/>
        </p:nvSpPr>
        <p:spPr>
          <a:xfrm>
            <a:off x="467544" y="3501008"/>
            <a:ext cx="2016224" cy="295232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t>R&amp;G</a:t>
            </a:r>
            <a:endParaRPr lang="ru-RU" sz="4000" b="1" dirty="0" smtClean="0"/>
          </a:p>
          <a:p>
            <a:pPr algn="ctr"/>
            <a:endParaRPr lang="ru-RU" sz="4000" b="1" dirty="0" smtClean="0"/>
          </a:p>
          <a:p>
            <a:pPr algn="ctr"/>
            <a:endParaRPr lang="ru-RU" sz="4000" b="1" dirty="0"/>
          </a:p>
          <a:p>
            <a:pPr algn="ctr"/>
            <a:endParaRPr lang="ru-RU" sz="4000" b="1" dirty="0"/>
          </a:p>
        </p:txBody>
      </p:sp>
      <p:pic>
        <p:nvPicPr>
          <p:cNvPr id="16" name="Picture 4" descr="C:\Users\User\Pictures\Рейдеры\images (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869160"/>
            <a:ext cx="1296144" cy="12961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7" name="Picture 6" descr="C:\Users\User\Pictures\Литература\Павел Сыче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3"/>
            <a:ext cx="2016224" cy="273630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2915816" y="1124744"/>
            <a:ext cx="5832648" cy="532859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dirty="0" smtClean="0"/>
              <a:t>Захват предприятия путем организации его банкротства требовал формирования временных коллективов, состоящих из </a:t>
            </a:r>
            <a:r>
              <a:rPr lang="ru-RU" sz="1200" dirty="0"/>
              <a:t>специалистов </a:t>
            </a:r>
            <a:r>
              <a:rPr lang="ru-RU" sz="1200" dirty="0" smtClean="0"/>
              <a:t>разного профиля:</a:t>
            </a:r>
          </a:p>
          <a:p>
            <a:endParaRPr lang="ru-RU" sz="1200" dirty="0" smtClean="0"/>
          </a:p>
          <a:p>
            <a:pPr marL="171450" indent="-171450">
              <a:buFont typeface="Wingdings" pitchFamily="2" charset="2"/>
              <a:buChar char="§"/>
            </a:pPr>
            <a:r>
              <a:rPr lang="ru-RU" sz="1200" dirty="0" smtClean="0"/>
              <a:t>Юристы;</a:t>
            </a:r>
          </a:p>
          <a:p>
            <a:pPr marL="171450" indent="-171450">
              <a:buFont typeface="Wingdings" pitchFamily="2" charset="2"/>
              <a:buChar char="§"/>
            </a:pPr>
            <a:r>
              <a:rPr lang="ru-RU" sz="1200" dirty="0" smtClean="0"/>
              <a:t>Экономисты;</a:t>
            </a:r>
          </a:p>
          <a:p>
            <a:pPr marL="171450" indent="-171450">
              <a:buFont typeface="Wingdings" pitchFamily="2" charset="2"/>
              <a:buChar char="§"/>
            </a:pPr>
            <a:r>
              <a:rPr lang="ru-RU" sz="1200" dirty="0" smtClean="0"/>
              <a:t>Конкурсный управляющий;</a:t>
            </a:r>
          </a:p>
          <a:p>
            <a:pPr marL="171450" indent="-171450">
              <a:buFont typeface="Wingdings" pitchFamily="2" charset="2"/>
              <a:buChar char="§"/>
            </a:pPr>
            <a:r>
              <a:rPr lang="ru-RU" sz="1200" dirty="0" smtClean="0"/>
              <a:t>Судья арбитражного суда;</a:t>
            </a:r>
          </a:p>
          <a:p>
            <a:pPr marL="171450" indent="-171450">
              <a:buFont typeface="Wingdings" pitchFamily="2" charset="2"/>
              <a:buChar char="§"/>
            </a:pPr>
            <a:r>
              <a:rPr lang="ru-RU" sz="1200" dirty="0" smtClean="0"/>
              <a:t>Специализированный ЧОП;</a:t>
            </a:r>
          </a:p>
          <a:p>
            <a:pPr marL="171450" indent="-171450">
              <a:buFont typeface="Wingdings" pitchFamily="2" charset="2"/>
              <a:buChar char="§"/>
            </a:pPr>
            <a:r>
              <a:rPr lang="ru-RU" sz="1200" dirty="0" smtClean="0"/>
              <a:t>Покровители из правоохранительных органов.</a:t>
            </a:r>
          </a:p>
          <a:p>
            <a:pPr marL="171450" indent="-171450">
              <a:buFont typeface="Wingdings" pitchFamily="2" charset="2"/>
              <a:buChar char="§"/>
            </a:pPr>
            <a:endParaRPr lang="ru-RU" sz="1200" dirty="0"/>
          </a:p>
          <a:p>
            <a:r>
              <a:rPr lang="ru-RU" sz="1200" dirty="0" smtClean="0"/>
              <a:t> По большей части уже по фамилии конкурсного управляющего или судьи можно было безошибочно понять, что действует «похоронная команда» под руководством того или иного авторитетного деятеля, который публично именовал себя чаще всего «финансистом».</a:t>
            </a:r>
          </a:p>
          <a:p>
            <a:endParaRPr lang="ru-RU" sz="1200" dirty="0"/>
          </a:p>
          <a:p>
            <a:r>
              <a:rPr lang="ru-RU" sz="1200" dirty="0" smtClean="0"/>
              <a:t>Именно в этой сфере деятельности преуспела известная в узких кругах компания «Росбилдинг». За давностью лет уже забылись многие хитроумные приемы этой фирмы, но помнится один. Некая фирма поставляла товар в один из крупных универмагов на необходимую сумму (чуть больше 10 000 рублей) на условиях последующей оплаты и сразу же исчезала, переуступив долг другой, такой же подставной фирме. Администрация торгового учреждения, находясь в растерянности от такого «подарка» и, не зная, кому заплатить, заглатывала этот крючок. Когда проходил необходимый, установленный законом «О банкротстве» весьма непродолжительный срок, фирма-кредитор обращалась в суд. Поскольку представители «должным образом уведомленного» торгового предприятия в суд не являлись, факт невозврата долга признавался, выносилось решение о его взыскании, а следом вводилась процедура банкротства.</a:t>
            </a:r>
          </a:p>
          <a:p>
            <a:pPr algn="r"/>
            <a:r>
              <a:rPr lang="ru-RU" sz="1200" dirty="0" smtClean="0"/>
              <a:t>Стр. 20-21</a:t>
            </a:r>
            <a:endParaRPr lang="ru-RU" sz="1200" dirty="0"/>
          </a:p>
        </p:txBody>
      </p:sp>
    </p:spTree>
    <p:extLst>
      <p:ext uri="{BB962C8B-B14F-4D97-AF65-F5344CB8AC3E}">
        <p14:creationId xmlns:p14="http://schemas.microsoft.com/office/powerpoint/2010/main" val="1998606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15816" y="332654"/>
            <a:ext cx="5832648"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Единоличный исполнительный орган юридического лица</a:t>
            </a:r>
            <a:endParaRPr lang="ru-RU" sz="1400" dirty="0"/>
          </a:p>
        </p:txBody>
      </p:sp>
      <p:pic>
        <p:nvPicPr>
          <p:cNvPr id="7" name="Picture 6" descr="C:\Users\User\Pictures\Литература\Павел Сыче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3"/>
            <a:ext cx="2016224" cy="273630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915816" y="1124744"/>
            <a:ext cx="5832648" cy="532859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dirty="0" smtClean="0"/>
              <a:t>8 августа 2001 года был принят ФЗ № 129-ФЗ «О государственной регистрации юридических лиц и индивидуальных предпринимателей», упростивший процедуру регистрации. Такой либеральной процедуры нет ни в одной европейской стране.</a:t>
            </a:r>
          </a:p>
          <a:p>
            <a:endParaRPr lang="ru-RU" sz="1200" dirty="0"/>
          </a:p>
          <a:p>
            <a:r>
              <a:rPr lang="ru-RU" sz="1200" dirty="0" smtClean="0"/>
              <a:t>С момента вступления указанного закона в силу сформировалась самая популярная в России схема рейдерского захвата – представление в регистрирующий орган фиктивных документов о назначении «подставного» лица на должность единоличного исполнительного органа юридического лица, основанная на том, что налоговый инспектор, занимающийся регистрацией, не обязан и не имеет права проверять представленную информацию, а напротив – в течение 5 дней обязан зарегистрировать любую откровенную «туфту».</a:t>
            </a:r>
          </a:p>
          <a:p>
            <a:endParaRPr lang="ru-RU" sz="1200" dirty="0"/>
          </a:p>
          <a:p>
            <a:r>
              <a:rPr lang="ru-RU" sz="1200" dirty="0" smtClean="0"/>
              <a:t>Регистрация в Едином государственном реестре юридических лиц (ЕГРЮЛ) любого гражданина в качестве единоличного исполнительного органа юридического лица означает, что он с момента регистрации приобретает законное право распоряжаться всем имуществом возглавляемого им юридического лица. Далее следовало немедленное отчуждение активов этого юридического лица этим исполнительным органом без ведома законных собственников и органов управления захватываемого предприятия.</a:t>
            </a:r>
          </a:p>
          <a:p>
            <a:endParaRPr lang="ru-RU" sz="1200" dirty="0"/>
          </a:p>
          <a:p>
            <a:r>
              <a:rPr lang="ru-RU" sz="1200" dirty="0" smtClean="0"/>
              <a:t>С кандидатами на пост единоличного исполнительного органа юридического лица проблем в нашей стране никогда не было – БИЧи, алкоголики, бедные пенсионеры, студенты… да и просто утерянные паспорта, на которые можно регистрировать вне новые и новые юридические лица.</a:t>
            </a:r>
          </a:p>
          <a:p>
            <a:endParaRPr lang="ru-RU" sz="1200" dirty="0"/>
          </a:p>
          <a:p>
            <a:pPr algn="r"/>
            <a:r>
              <a:rPr lang="ru-RU" sz="1200" dirty="0" smtClean="0"/>
              <a:t>Стр. 25-29 </a:t>
            </a:r>
            <a:endParaRPr lang="ru-RU" sz="1200" dirty="0"/>
          </a:p>
        </p:txBody>
      </p:sp>
      <p:sp>
        <p:nvSpPr>
          <p:cNvPr id="10" name="Прямоугольник 9"/>
          <p:cNvSpPr/>
          <p:nvPr/>
        </p:nvSpPr>
        <p:spPr>
          <a:xfrm>
            <a:off x="467544" y="3501008"/>
            <a:ext cx="2016224" cy="295232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t>R&amp;G</a:t>
            </a:r>
            <a:endParaRPr lang="ru-RU" sz="4000" b="1" dirty="0" smtClean="0"/>
          </a:p>
          <a:p>
            <a:pPr algn="ctr"/>
            <a:endParaRPr lang="ru-RU" sz="4000" b="1" dirty="0" smtClean="0"/>
          </a:p>
          <a:p>
            <a:pPr algn="ctr"/>
            <a:endParaRPr lang="ru-RU" sz="4000" b="1" dirty="0"/>
          </a:p>
          <a:p>
            <a:pPr algn="ctr"/>
            <a:endParaRPr lang="ru-RU" sz="4000" b="1" dirty="0"/>
          </a:p>
        </p:txBody>
      </p:sp>
      <p:pic>
        <p:nvPicPr>
          <p:cNvPr id="11" name="Picture 4" descr="C:\Users\User\Pictures\Рейдеры\images (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869160"/>
            <a:ext cx="1296144" cy="12961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04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23528" y="404664"/>
            <a:ext cx="489654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dirty="0" smtClean="0"/>
              <a:t>Что делает компанию потенциальным объектом атаки</a:t>
            </a:r>
            <a:endParaRPr lang="ru-RU" sz="1400" dirty="0"/>
          </a:p>
        </p:txBody>
      </p:sp>
      <p:sp>
        <p:nvSpPr>
          <p:cNvPr id="8" name="Прямоугольник 7"/>
          <p:cNvSpPr/>
          <p:nvPr/>
        </p:nvSpPr>
        <p:spPr>
          <a:xfrm>
            <a:off x="323528" y="1196752"/>
            <a:ext cx="5976664" cy="528219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dirty="0" smtClean="0"/>
              <a:t>Коррупция, отсутствие сильной независимой судебной власти и несовершенство законодательной базы привели к тому, что сегодня в России дешевле отнять бизнес, нежели приобрести его. Именно по этой причине потенциальным объектом атаки рейдеров сегодня является практически любая российская компания.</a:t>
            </a:r>
          </a:p>
          <a:p>
            <a:endParaRPr lang="ru-RU" sz="1200" dirty="0"/>
          </a:p>
          <a:p>
            <a:r>
              <a:rPr lang="ru-RU" sz="1200" b="1" dirty="0" smtClean="0"/>
              <a:t>Макроэкономические факторы</a:t>
            </a:r>
          </a:p>
          <a:p>
            <a:endParaRPr lang="ru-RU" sz="1200" b="1" dirty="0" smtClean="0"/>
          </a:p>
          <a:p>
            <a:r>
              <a:rPr lang="ru-RU" sz="1200" dirty="0" smtClean="0"/>
              <a:t>Стоит оговориться: каким-либо образом повлиять на исход событий, когда компания-цель оказалась под влиянием макроэкономических факторов, в подавляющем большинстве случаев не удается. Причина здесь в том, что союз административного ресурса и крупного капитала – это мощнейшая сила, способная поглотить любой бизнес в нашей стране. Столкнувшись с ней, не стоит сразу же отвергать вариант возможной продажи бизнеса, лучше заранее подумать о том, как продать его по наиболее высокой цене. Итак, макроэкономические факторы:</a:t>
            </a:r>
          </a:p>
          <a:p>
            <a:endParaRPr lang="ru-RU" sz="1200" dirty="0"/>
          </a:p>
          <a:p>
            <a:pPr marL="228600" indent="-228600">
              <a:buFont typeface="+mj-lt"/>
              <a:buAutoNum type="arabicParenR"/>
            </a:pPr>
            <a:r>
              <a:rPr lang="ru-RU" sz="1200" dirty="0" smtClean="0"/>
              <a:t>Компания является предприятием малого или среднего бизнеса в отрасли, которую монополизируют крупные участники рынка;</a:t>
            </a:r>
          </a:p>
          <a:p>
            <a:pPr marL="228600" indent="-228600">
              <a:buFont typeface="+mj-lt"/>
              <a:buAutoNum type="arabicParenR"/>
            </a:pPr>
            <a:r>
              <a:rPr lang="ru-RU" sz="1200" dirty="0" smtClean="0"/>
              <a:t>Компания не имеет преимущества в части «административного ресурса» перед захватчиком.</a:t>
            </a:r>
          </a:p>
          <a:p>
            <a:pPr marL="228600" indent="-228600">
              <a:buFont typeface="+mj-lt"/>
              <a:buAutoNum type="arabicParenR"/>
            </a:pPr>
            <a:endParaRPr lang="ru-RU" sz="1200" dirty="0"/>
          </a:p>
          <a:p>
            <a:r>
              <a:rPr lang="ru-RU" sz="1200" dirty="0" smtClean="0"/>
              <a:t>К настоящему времени в России сформировалось несколько крупных центров концентрации капитала. Они же имеют существенное преимущество перед остальными участниками рынка, поскольку в их руках, как правило, находятся судебный, силовой и административный ресурсы. Одни из них, достигнув потолка роста за счет внутренних ресурсов, теперь пытаются расширить деятельность за счет внешних – поглощая все новые предприятия. Другие создают вертикально интегрированные цепочки…</a:t>
            </a:r>
          </a:p>
          <a:p>
            <a:endParaRPr lang="ru-RU" sz="1200" dirty="0"/>
          </a:p>
          <a:p>
            <a:pPr algn="r"/>
            <a:r>
              <a:rPr lang="ru-RU" sz="1200" dirty="0" smtClean="0"/>
              <a:t>Стр. 7-8</a:t>
            </a:r>
            <a:endParaRPr lang="ru-RU" sz="1200" dirty="0"/>
          </a:p>
        </p:txBody>
      </p:sp>
      <p:sp>
        <p:nvSpPr>
          <p:cNvPr id="9" name="Прямоугольник 8"/>
          <p:cNvSpPr/>
          <p:nvPr/>
        </p:nvSpPr>
        <p:spPr>
          <a:xfrm>
            <a:off x="6732240" y="3526614"/>
            <a:ext cx="2016224" cy="295232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t>R&amp;G</a:t>
            </a:r>
            <a:endParaRPr lang="ru-RU" sz="4000" b="1" dirty="0" smtClean="0"/>
          </a:p>
          <a:p>
            <a:pPr algn="ctr"/>
            <a:endParaRPr lang="ru-RU" sz="4000" b="1" dirty="0" smtClean="0"/>
          </a:p>
          <a:p>
            <a:pPr algn="ctr"/>
            <a:endParaRPr lang="ru-RU" sz="4000" b="1" dirty="0"/>
          </a:p>
          <a:p>
            <a:pPr algn="ctr"/>
            <a:endParaRPr lang="ru-RU" sz="4000" b="1" dirty="0"/>
          </a:p>
        </p:txBody>
      </p:sp>
      <p:pic>
        <p:nvPicPr>
          <p:cNvPr id="10" name="Picture 4" descr="C:\Users\User\Pictures\Рейдеры\images (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873061"/>
            <a:ext cx="1296144" cy="12961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1" name="Picture 4" descr="C:\Users\User\Pictures\Литература\Павел Астахо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04247"/>
            <a:ext cx="2016224" cy="28087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889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6732240" y="3526614"/>
            <a:ext cx="2016224" cy="295232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t>R&amp;G</a:t>
            </a:r>
            <a:endParaRPr lang="ru-RU" sz="4000" b="1" dirty="0" smtClean="0"/>
          </a:p>
          <a:p>
            <a:pPr algn="ctr"/>
            <a:endParaRPr lang="ru-RU" sz="4000" b="1" dirty="0" smtClean="0"/>
          </a:p>
          <a:p>
            <a:pPr algn="ctr"/>
            <a:endParaRPr lang="ru-RU" sz="4000" b="1" dirty="0"/>
          </a:p>
          <a:p>
            <a:pPr algn="ctr"/>
            <a:endParaRPr lang="ru-RU" sz="4000" b="1" dirty="0"/>
          </a:p>
        </p:txBody>
      </p:sp>
      <p:pic>
        <p:nvPicPr>
          <p:cNvPr id="9" name="Picture 4" descr="C:\Users\User\Pictures\Рейдеры\images (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873061"/>
            <a:ext cx="1296144" cy="12961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0" name="Picture 4" descr="C:\Users\User\Pictures\Литература\Павел Астахо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04247"/>
            <a:ext cx="2016224" cy="28087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95536" y="404246"/>
            <a:ext cx="5882952" cy="607469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lang="ru-RU" sz="1200" b="1" dirty="0" smtClean="0"/>
          </a:p>
          <a:p>
            <a:endParaRPr lang="ru-RU" sz="1200" b="1" dirty="0" smtClean="0"/>
          </a:p>
          <a:p>
            <a:r>
              <a:rPr lang="ru-RU" sz="1200" b="1" dirty="0" smtClean="0"/>
              <a:t>Уровень предприятия</a:t>
            </a:r>
          </a:p>
          <a:p>
            <a:endParaRPr lang="ru-RU" sz="1200" b="1" dirty="0"/>
          </a:p>
          <a:p>
            <a:r>
              <a:rPr lang="ru-RU" sz="1200" dirty="0" smtClean="0"/>
              <a:t>Речь идет о факторах, которые любой компании вполне по силам проанализировать и исключить из своей деловой жизни. Таких основных составляющих две:</a:t>
            </a:r>
          </a:p>
          <a:p>
            <a:endParaRPr lang="ru-RU" sz="1200" dirty="0"/>
          </a:p>
          <a:p>
            <a:pPr marL="228600" indent="-228600">
              <a:buFont typeface="+mj-lt"/>
              <a:buAutoNum type="arabicParenR"/>
            </a:pPr>
            <a:r>
              <a:rPr lang="ru-RU" sz="1200" dirty="0" smtClean="0"/>
              <a:t>«Слабый собственник»</a:t>
            </a:r>
          </a:p>
          <a:p>
            <a:pPr marL="228600" indent="-228600">
              <a:buFont typeface="+mj-lt"/>
              <a:buAutoNum type="arabicParenR"/>
            </a:pPr>
            <a:r>
              <a:rPr lang="ru-RU" sz="1200" dirty="0"/>
              <a:t>Допускаемые компанией при ведении бизнеса нарушения действующего </a:t>
            </a:r>
            <a:r>
              <a:rPr lang="ru-RU" sz="1200" dirty="0" smtClean="0"/>
              <a:t>законодательства</a:t>
            </a:r>
          </a:p>
          <a:p>
            <a:endParaRPr lang="ru-RU" sz="1200" dirty="0"/>
          </a:p>
          <a:p>
            <a:pPr marL="171450" indent="-171450">
              <a:buFont typeface="Courier New" pitchFamily="49" charset="0"/>
              <a:buChar char="o"/>
            </a:pPr>
            <a:r>
              <a:rPr lang="ru-RU" sz="1200" dirty="0" smtClean="0"/>
              <a:t>«распыленность» пакета акций;</a:t>
            </a:r>
          </a:p>
          <a:p>
            <a:pPr marL="171450" indent="-171450">
              <a:buFont typeface="Courier New" pitchFamily="49" charset="0"/>
              <a:buChar char="o"/>
            </a:pPr>
            <a:r>
              <a:rPr lang="ru-RU" sz="1200" dirty="0" smtClean="0"/>
              <a:t>внутренние конфликты и разногласия собственников;</a:t>
            </a:r>
          </a:p>
          <a:p>
            <a:pPr marL="171450" indent="-171450">
              <a:buFont typeface="Courier New" pitchFamily="49" charset="0"/>
              <a:buChar char="o"/>
            </a:pPr>
            <a:r>
              <a:rPr lang="ru-RU" sz="1200" dirty="0" smtClean="0"/>
              <a:t>противоречия между менеджерами и основными акционерами;</a:t>
            </a:r>
          </a:p>
          <a:p>
            <a:pPr marL="171450" indent="-171450">
              <a:buFont typeface="Courier New" pitchFamily="49" charset="0"/>
              <a:buChar char="o"/>
            </a:pPr>
            <a:r>
              <a:rPr lang="ru-RU" sz="1200" dirty="0" smtClean="0"/>
              <a:t>наличие на предприятии сильной неформальной оппозиции топ-менеджерам или собственникам;</a:t>
            </a:r>
          </a:p>
          <a:p>
            <a:pPr marL="171450" indent="-171450">
              <a:buFont typeface="Courier New" pitchFamily="49" charset="0"/>
              <a:buChar char="o"/>
            </a:pPr>
            <a:r>
              <a:rPr lang="ru-RU" sz="1200" dirty="0" smtClean="0"/>
              <a:t>наличие и доступность сведений компрометирующего характера в отношении руководителей предприятия и его основных акционеров;</a:t>
            </a:r>
          </a:p>
          <a:p>
            <a:pPr marL="171450" indent="-171450">
              <a:buFont typeface="Courier New" pitchFamily="49" charset="0"/>
              <a:buChar char="o"/>
            </a:pPr>
            <a:r>
              <a:rPr lang="ru-RU" sz="1200" dirty="0" smtClean="0"/>
              <a:t>наличие неподконтрольной кредиторской задолженности;</a:t>
            </a:r>
          </a:p>
          <a:p>
            <a:pPr marL="171450" indent="-171450">
              <a:buFont typeface="Courier New" pitchFamily="49" charset="0"/>
              <a:buChar char="o"/>
            </a:pPr>
            <a:r>
              <a:rPr lang="ru-RU" sz="1200" dirty="0" smtClean="0"/>
              <a:t>неэффективное использование предприятием своей собственности;</a:t>
            </a:r>
          </a:p>
          <a:p>
            <a:pPr marL="171450" indent="-171450">
              <a:buFont typeface="Courier New" pitchFamily="49" charset="0"/>
              <a:buChar char="o"/>
            </a:pPr>
            <a:r>
              <a:rPr lang="ru-RU" sz="1200" dirty="0" smtClean="0"/>
              <a:t>компания не зарегистрировала свой товарный знак;</a:t>
            </a:r>
          </a:p>
          <a:p>
            <a:pPr marL="171450" indent="-171450">
              <a:buFont typeface="Courier New" pitchFamily="49" charset="0"/>
              <a:buChar char="o"/>
            </a:pPr>
            <a:r>
              <a:rPr lang="ru-RU" sz="1200" dirty="0" smtClean="0"/>
              <a:t>включение компании в перечень предприятий, подлежащих реформированию, перебазированию, ликвидации, перепрофилированию;</a:t>
            </a:r>
          </a:p>
          <a:p>
            <a:pPr marL="171450" indent="-171450">
              <a:buFont typeface="Courier New" pitchFamily="49" charset="0"/>
              <a:buChar char="o"/>
            </a:pPr>
            <a:r>
              <a:rPr lang="ru-RU" sz="1200" dirty="0" smtClean="0"/>
              <a:t>нарушения требований закона при создании предприятия (в том числе в ходе приватизации);</a:t>
            </a:r>
          </a:p>
          <a:p>
            <a:pPr marL="171450" indent="-171450">
              <a:buFont typeface="Courier New" pitchFamily="49" charset="0"/>
              <a:buChar char="o"/>
            </a:pPr>
            <a:r>
              <a:rPr lang="ru-RU" sz="1200" dirty="0" smtClean="0"/>
              <a:t>нарушения в процессе консолидации пакета акций;</a:t>
            </a:r>
          </a:p>
          <a:p>
            <a:pPr marL="171450" indent="-171450">
              <a:buFont typeface="Courier New" pitchFamily="49" charset="0"/>
              <a:buChar char="o"/>
            </a:pPr>
            <a:r>
              <a:rPr lang="ru-RU" sz="1200" dirty="0" smtClean="0"/>
              <a:t>нарушения, допущенные при проведении дополнительных эмиссий акций;</a:t>
            </a:r>
          </a:p>
          <a:p>
            <a:pPr marL="171450" indent="-171450">
              <a:buFont typeface="Courier New" pitchFamily="49" charset="0"/>
              <a:buChar char="o"/>
            </a:pPr>
            <a:r>
              <a:rPr lang="ru-RU" sz="1200" dirty="0" smtClean="0"/>
              <a:t>нарушения при принятии решений органами управления общества;</a:t>
            </a:r>
          </a:p>
          <a:p>
            <a:pPr marL="171450" indent="-171450">
              <a:buFont typeface="Courier New" pitchFamily="49" charset="0"/>
              <a:buChar char="o"/>
            </a:pPr>
            <a:r>
              <a:rPr lang="ru-RU" sz="1200" dirty="0" smtClean="0"/>
              <a:t>нарушения при заключении сделок с акциями/долями, крупных сделок;</a:t>
            </a:r>
          </a:p>
          <a:p>
            <a:pPr marL="171450" indent="-171450">
              <a:buFont typeface="Courier New" pitchFamily="49" charset="0"/>
              <a:buChar char="o"/>
            </a:pPr>
            <a:r>
              <a:rPr lang="ru-RU" sz="1200" dirty="0" smtClean="0"/>
              <a:t>нарушения природоохранных и технических норм и правил;</a:t>
            </a:r>
          </a:p>
          <a:p>
            <a:pPr marL="171450" indent="-171450">
              <a:buFont typeface="Courier New" pitchFamily="49" charset="0"/>
              <a:buChar char="o"/>
            </a:pPr>
            <a:r>
              <a:rPr lang="ru-RU" sz="1200" dirty="0" smtClean="0"/>
              <a:t>нарушения таможенного законодательства;</a:t>
            </a:r>
          </a:p>
          <a:p>
            <a:pPr marL="171450" indent="-171450">
              <a:buFont typeface="Courier New" pitchFamily="49" charset="0"/>
              <a:buChar char="o"/>
            </a:pPr>
            <a:r>
              <a:rPr lang="ru-RU" sz="1200" dirty="0" smtClean="0"/>
              <a:t>нарушения трудового законодательства;</a:t>
            </a:r>
          </a:p>
          <a:p>
            <a:pPr marL="171450" indent="-171450">
              <a:buFont typeface="Courier New" pitchFamily="49" charset="0"/>
              <a:buChar char="o"/>
            </a:pPr>
            <a:r>
              <a:rPr lang="ru-RU" sz="1200" dirty="0"/>
              <a:t>а</a:t>
            </a:r>
            <a:r>
              <a:rPr lang="ru-RU" sz="1200" dirty="0" smtClean="0"/>
              <a:t>грессивные схемы оптимизации налогов… </a:t>
            </a:r>
          </a:p>
          <a:p>
            <a:pPr algn="r"/>
            <a:r>
              <a:rPr lang="ru-RU" sz="1200" dirty="0"/>
              <a:t> </a:t>
            </a:r>
            <a:r>
              <a:rPr lang="ru-RU" sz="1200" dirty="0" smtClean="0"/>
              <a:t>   Стр. 9-11</a:t>
            </a:r>
          </a:p>
          <a:p>
            <a:pPr marL="171450" indent="-171450">
              <a:buFont typeface="Courier New" pitchFamily="49" charset="0"/>
              <a:buChar char="o"/>
            </a:pPr>
            <a:endParaRPr lang="ru-RU" sz="1200" dirty="0" smtClean="0"/>
          </a:p>
          <a:p>
            <a:endParaRPr lang="ru-RU" sz="1200" b="1" dirty="0"/>
          </a:p>
        </p:txBody>
      </p:sp>
    </p:spTree>
    <p:extLst>
      <p:ext uri="{BB962C8B-B14F-4D97-AF65-F5344CB8AC3E}">
        <p14:creationId xmlns:p14="http://schemas.microsoft.com/office/powerpoint/2010/main" val="1786153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843808" y="3501008"/>
            <a:ext cx="3456384" cy="295232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Бороться с угрозой недружественного поглощения имеет смысл задолго до начала самой атаки. Действовать по классической формуле</a:t>
            </a:r>
          </a:p>
          <a:p>
            <a:pPr algn="ctr"/>
            <a:endParaRPr lang="ru-RU" sz="1400" dirty="0" smtClean="0"/>
          </a:p>
          <a:p>
            <a:pPr algn="ctr"/>
            <a:r>
              <a:rPr lang="en-US" sz="2400" b="1" dirty="0" smtClean="0"/>
              <a:t>Si vis pacem, para bellum </a:t>
            </a:r>
            <a:endParaRPr lang="ru-RU" sz="2400" dirty="0" smtClean="0"/>
          </a:p>
          <a:p>
            <a:pPr algn="ctr"/>
            <a:endParaRPr lang="ru-RU" sz="1400" dirty="0" smtClean="0"/>
          </a:p>
          <a:p>
            <a:pPr algn="ctr"/>
            <a:r>
              <a:rPr lang="ru-RU" sz="1400" dirty="0" smtClean="0"/>
              <a:t>(хочешь мира – готовься к войне)</a:t>
            </a:r>
          </a:p>
          <a:p>
            <a:pPr algn="ctr"/>
            <a:r>
              <a:rPr lang="ru-RU" sz="1400" dirty="0" smtClean="0"/>
              <a:t>проще, эффективнее и дешевле.</a:t>
            </a:r>
            <a:endParaRPr lang="ru-RU" sz="1400" dirty="0"/>
          </a:p>
        </p:txBody>
      </p:sp>
      <p:sp>
        <p:nvSpPr>
          <p:cNvPr id="11" name="Прямоугольник 10"/>
          <p:cNvSpPr/>
          <p:nvPr/>
        </p:nvSpPr>
        <p:spPr>
          <a:xfrm>
            <a:off x="323528" y="3501008"/>
            <a:ext cx="2016224" cy="295232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t>R&amp;G</a:t>
            </a:r>
            <a:endParaRPr lang="ru-RU" sz="4000" b="1" dirty="0" smtClean="0"/>
          </a:p>
          <a:p>
            <a:pPr algn="ctr"/>
            <a:endParaRPr lang="ru-RU" sz="4000" b="1" dirty="0" smtClean="0"/>
          </a:p>
          <a:p>
            <a:pPr algn="ctr"/>
            <a:endParaRPr lang="ru-RU" sz="4000" b="1" dirty="0"/>
          </a:p>
          <a:p>
            <a:pPr algn="ctr"/>
            <a:endParaRPr lang="ru-RU" sz="4000" b="1" dirty="0"/>
          </a:p>
        </p:txBody>
      </p:sp>
      <p:pic>
        <p:nvPicPr>
          <p:cNvPr id="12" name="Picture 4" descr="C:\Users\User\Pictures\Рейдеры\images (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869160"/>
            <a:ext cx="1296144" cy="12961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3" name="Picture 4" descr="C:\Users\User\Pictures\Литература\Павел Астахо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768" y="3501007"/>
            <a:ext cx="1917696" cy="29523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4" name="Заголовок 1"/>
          <p:cNvSpPr txBox="1">
            <a:spLocks/>
          </p:cNvSpPr>
          <p:nvPr/>
        </p:nvSpPr>
        <p:spPr>
          <a:xfrm>
            <a:off x="323528" y="404664"/>
            <a:ext cx="3888432"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dirty="0" smtClean="0"/>
              <a:t>Защита от недружественных поглощений</a:t>
            </a:r>
            <a:endParaRPr lang="ru-RU" sz="1400" dirty="0"/>
          </a:p>
        </p:txBody>
      </p:sp>
      <p:sp>
        <p:nvSpPr>
          <p:cNvPr id="16" name="Стрелка влево 15"/>
          <p:cNvSpPr/>
          <p:nvPr/>
        </p:nvSpPr>
        <p:spPr>
          <a:xfrm>
            <a:off x="3779912" y="1412776"/>
            <a:ext cx="3050856" cy="864095"/>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dirty="0">
                <a:solidFill>
                  <a:schemeClr val="bg1"/>
                </a:solidFill>
              </a:rPr>
              <a:t>Экстренные меры</a:t>
            </a:r>
          </a:p>
        </p:txBody>
      </p:sp>
      <p:sp>
        <p:nvSpPr>
          <p:cNvPr id="17" name="Стрелка влево 16"/>
          <p:cNvSpPr/>
          <p:nvPr/>
        </p:nvSpPr>
        <p:spPr>
          <a:xfrm>
            <a:off x="2843808" y="2204863"/>
            <a:ext cx="4006431" cy="864095"/>
          </a:xfrm>
          <a:prstGeom prst="leftArrow">
            <a:avLst/>
          </a:prstGeom>
          <a:solidFill>
            <a:srgbClr val="00B0F0"/>
          </a:solidFill>
        </p:spPr>
        <p:style>
          <a:lnRef idx="0">
            <a:schemeClr val="dk1"/>
          </a:lnRef>
          <a:fillRef idx="3">
            <a:schemeClr val="dk1"/>
          </a:fillRef>
          <a:effectRef idx="3">
            <a:schemeClr val="dk1"/>
          </a:effectRef>
          <a:fontRef idx="minor">
            <a:schemeClr val="lt1"/>
          </a:fontRef>
        </p:style>
        <p:txBody>
          <a:bodyPr rtlCol="0" anchor="ctr"/>
          <a:lstStyle/>
          <a:p>
            <a:pPr algn="ctr"/>
            <a:r>
              <a:rPr lang="ru-RU" sz="1200" dirty="0" smtClean="0">
                <a:solidFill>
                  <a:schemeClr val="bg1"/>
                </a:solidFill>
              </a:rPr>
              <a:t>Превентивные </a:t>
            </a:r>
            <a:r>
              <a:rPr lang="ru-RU" sz="1200" dirty="0">
                <a:solidFill>
                  <a:schemeClr val="bg1"/>
                </a:solidFill>
              </a:rPr>
              <a:t>меры</a:t>
            </a:r>
          </a:p>
        </p:txBody>
      </p:sp>
      <p:sp>
        <p:nvSpPr>
          <p:cNvPr id="18" name="Овал 17"/>
          <p:cNvSpPr/>
          <p:nvPr/>
        </p:nvSpPr>
        <p:spPr>
          <a:xfrm>
            <a:off x="7209776" y="1412776"/>
            <a:ext cx="1538688" cy="149046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t>Предприятие</a:t>
            </a:r>
            <a:endParaRPr lang="ru-RU" sz="1200" dirty="0"/>
          </a:p>
        </p:txBody>
      </p:sp>
      <p:sp>
        <p:nvSpPr>
          <p:cNvPr id="19" name="Овал 18"/>
          <p:cNvSpPr/>
          <p:nvPr/>
        </p:nvSpPr>
        <p:spPr>
          <a:xfrm>
            <a:off x="271264" y="1412776"/>
            <a:ext cx="1538688" cy="1490464"/>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ru-RU" sz="1200" dirty="0" smtClean="0"/>
              <a:t>Рейдер</a:t>
            </a:r>
            <a:endParaRPr lang="ru-RU" sz="1200" dirty="0"/>
          </a:p>
        </p:txBody>
      </p:sp>
      <p:sp>
        <p:nvSpPr>
          <p:cNvPr id="5" name="Стрелка вправо 4"/>
          <p:cNvSpPr/>
          <p:nvPr/>
        </p:nvSpPr>
        <p:spPr>
          <a:xfrm>
            <a:off x="1490508" y="1915692"/>
            <a:ext cx="978408" cy="484632"/>
          </a:xfrm>
          <a:prstGeom prst="rightArrow">
            <a:avLst/>
          </a:prstGeom>
          <a:ln>
            <a:noFill/>
          </a:ln>
          <a:effectLst/>
          <a:scene3d>
            <a:camera prst="orthographicFront">
              <a:rot lat="0" lon="0" rev="0"/>
            </a:camera>
            <a:lightRig rig="contrasting" dir="t">
              <a:rot lat="0" lon="0" rev="7800000"/>
            </a:lightRig>
          </a:scene3d>
          <a:sp3d>
            <a:bevelT w="139700" h="139700"/>
          </a:sp3d>
        </p:spPr>
        <p:style>
          <a:lnRef idx="0">
            <a:schemeClr val="dk1"/>
          </a:lnRef>
          <a:fillRef idx="3">
            <a:schemeClr val="dk1"/>
          </a:fillRef>
          <a:effectRef idx="3">
            <a:schemeClr val="dk1"/>
          </a:effectRef>
          <a:fontRef idx="minor">
            <a:schemeClr val="lt1"/>
          </a:fontRef>
        </p:style>
        <p:txBody>
          <a:bodyPr rtlCol="0" anchor="ctr"/>
          <a:lstStyle/>
          <a:p>
            <a:pPr algn="ctr"/>
            <a:endParaRPr lang="ru-RU" dirty="0"/>
          </a:p>
        </p:txBody>
      </p:sp>
      <p:cxnSp>
        <p:nvCxnSpPr>
          <p:cNvPr id="7" name="Прямая соединительная линия 6"/>
          <p:cNvCxnSpPr/>
          <p:nvPr/>
        </p:nvCxnSpPr>
        <p:spPr>
          <a:xfrm flipH="1">
            <a:off x="1979712" y="1412776"/>
            <a:ext cx="1728192" cy="165618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69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95536" y="404247"/>
            <a:ext cx="5882952" cy="324077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lang="ru-RU" sz="1200" b="1" dirty="0" smtClean="0"/>
          </a:p>
          <a:p>
            <a:endParaRPr lang="ru-RU" sz="1200" b="1" dirty="0" smtClean="0"/>
          </a:p>
          <a:p>
            <a:endParaRPr lang="ru-RU" sz="1200" b="1" dirty="0" smtClean="0"/>
          </a:p>
          <a:p>
            <a:r>
              <a:rPr lang="ru-RU" sz="1200" b="1" dirty="0" smtClean="0"/>
              <a:t>Превентивная система безопасности:</a:t>
            </a:r>
          </a:p>
          <a:p>
            <a:endParaRPr lang="ru-RU" sz="1200" b="1" dirty="0"/>
          </a:p>
          <a:p>
            <a:pPr marL="228600" indent="-228600">
              <a:buFont typeface="+mj-lt"/>
              <a:buAutoNum type="arabicParenR"/>
            </a:pPr>
            <a:r>
              <a:rPr lang="ru-RU" sz="1200" dirty="0" smtClean="0"/>
              <a:t>Вести постоянный мониторинг внешнего информационного поля с целью своевременно обнаружить признаки угрозы недружественного поглощения;</a:t>
            </a:r>
          </a:p>
          <a:p>
            <a:pPr marL="228600" indent="-228600">
              <a:buFont typeface="+mj-lt"/>
              <a:buAutoNum type="arabicParenR"/>
            </a:pPr>
            <a:r>
              <a:rPr lang="ru-RU" sz="1200" dirty="0" smtClean="0"/>
              <a:t>Выстроить надежную систему защиты инсайдерской информации компании;</a:t>
            </a:r>
          </a:p>
          <a:p>
            <a:pPr marL="228600" indent="-228600">
              <a:buFont typeface="+mj-lt"/>
              <a:buAutoNum type="arabicParenR"/>
            </a:pPr>
            <a:r>
              <a:rPr lang="ru-RU" sz="1200" dirty="0" smtClean="0"/>
              <a:t>Разработать и внести изменения в учредительные и иные документы компании, направленные на минимизацию возможностей агрессора по перехвату корпоративного контроля;</a:t>
            </a:r>
          </a:p>
          <a:p>
            <a:pPr marL="228600" indent="-228600">
              <a:buFont typeface="+mj-lt"/>
              <a:buAutoNum type="arabicParenR"/>
            </a:pPr>
            <a:r>
              <a:rPr lang="ru-RU" sz="1200" dirty="0" smtClean="0"/>
              <a:t>Проводить политику, способствующую проявлению у наемных менеджеров-управленцев мотивации на развитие вашего бизнеса;</a:t>
            </a:r>
          </a:p>
          <a:p>
            <a:pPr marL="228600" indent="-228600">
              <a:buFont typeface="+mj-lt"/>
              <a:buAutoNum type="arabicParenR"/>
            </a:pPr>
            <a:r>
              <a:rPr lang="ru-RU" sz="1200" dirty="0" smtClean="0"/>
              <a:t>Вести работу с акционерами;</a:t>
            </a:r>
          </a:p>
          <a:p>
            <a:pPr marL="228600" indent="-228600">
              <a:buFont typeface="+mj-lt"/>
              <a:buAutoNum type="arabicParenR"/>
            </a:pPr>
            <a:r>
              <a:rPr lang="ru-RU" sz="1200" dirty="0" smtClean="0"/>
              <a:t>Консолидировать долговую нагрузку и осуществлять управление кредиторской задолженностью;</a:t>
            </a:r>
          </a:p>
          <a:p>
            <a:pPr marL="228600" indent="-228600">
              <a:buFont typeface="+mj-lt"/>
              <a:buAutoNum type="arabicParenR"/>
            </a:pPr>
            <a:r>
              <a:rPr lang="ru-RU" sz="1200" dirty="0" smtClean="0"/>
              <a:t>Внедрять механизмы, призванные защитить владельцев от утраты акций/долей;</a:t>
            </a:r>
          </a:p>
          <a:p>
            <a:pPr marL="228600" indent="-228600">
              <a:buFont typeface="+mj-lt"/>
              <a:buAutoNum type="arabicParenR"/>
            </a:pPr>
            <a:r>
              <a:rPr lang="ru-RU" sz="1200" dirty="0" smtClean="0"/>
              <a:t>Реализовывать схемы по защите активов компании и т.д.</a:t>
            </a:r>
          </a:p>
          <a:p>
            <a:pPr algn="r"/>
            <a:r>
              <a:rPr lang="ru-RU" sz="1200" dirty="0" smtClean="0"/>
              <a:t>Стр. 16-17</a:t>
            </a:r>
          </a:p>
          <a:p>
            <a:pPr marL="171450" indent="-171450">
              <a:buFont typeface="Courier New" pitchFamily="49" charset="0"/>
              <a:buChar char="o"/>
            </a:pPr>
            <a:endParaRPr lang="ru-RU" sz="1200" dirty="0" smtClean="0"/>
          </a:p>
          <a:p>
            <a:endParaRPr lang="ru-RU" sz="1200" b="1" dirty="0"/>
          </a:p>
        </p:txBody>
      </p:sp>
      <p:sp>
        <p:nvSpPr>
          <p:cNvPr id="8" name="Прямоугольник 7"/>
          <p:cNvSpPr/>
          <p:nvPr/>
        </p:nvSpPr>
        <p:spPr>
          <a:xfrm>
            <a:off x="395536" y="3958660"/>
            <a:ext cx="5882952" cy="2520281"/>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pitchFamily="2" charset="2"/>
              <a:buChar char="v"/>
            </a:pPr>
            <a:endParaRPr lang="ru-RU" sz="1200" dirty="0" smtClean="0">
              <a:solidFill>
                <a:schemeClr val="bg1"/>
              </a:solidFill>
            </a:endParaRPr>
          </a:p>
          <a:p>
            <a:pPr marL="171450" indent="-171450">
              <a:buFont typeface="Wingdings" pitchFamily="2" charset="2"/>
              <a:buChar char="v"/>
            </a:pPr>
            <a:endParaRPr lang="ru-RU" sz="1200" dirty="0">
              <a:solidFill>
                <a:schemeClr val="bg1"/>
              </a:solidFill>
            </a:endParaRPr>
          </a:p>
          <a:p>
            <a:pPr marL="171450" indent="-171450">
              <a:buFont typeface="Wingdings" pitchFamily="2" charset="2"/>
              <a:buChar char="v"/>
            </a:pPr>
            <a:endParaRPr lang="ru-RU" sz="1200" dirty="0" smtClean="0">
              <a:solidFill>
                <a:schemeClr val="bg1"/>
              </a:solidFill>
            </a:endParaRPr>
          </a:p>
          <a:p>
            <a:pPr marL="171450" indent="-171450">
              <a:buFont typeface="Wingdings" pitchFamily="2" charset="2"/>
              <a:buChar char="v"/>
            </a:pPr>
            <a:r>
              <a:rPr lang="ru-RU" sz="1200" dirty="0" smtClean="0">
                <a:solidFill>
                  <a:schemeClr val="bg1"/>
                </a:solidFill>
              </a:rPr>
              <a:t>Оценивать рейтинг общей </a:t>
            </a:r>
            <a:r>
              <a:rPr lang="en-US" sz="1200" dirty="0">
                <a:solidFill>
                  <a:schemeClr val="bg1"/>
                </a:solidFill>
              </a:rPr>
              <a:t>M&amp;A </a:t>
            </a:r>
            <a:r>
              <a:rPr lang="ru-RU" sz="1200" dirty="0" smtClean="0">
                <a:solidFill>
                  <a:schemeClr val="bg1"/>
                </a:solidFill>
              </a:rPr>
              <a:t>активности в вашем регионе</a:t>
            </a:r>
          </a:p>
          <a:p>
            <a:pPr marL="171450" indent="-171450">
              <a:buFont typeface="Wingdings" pitchFamily="2" charset="2"/>
              <a:buChar char="v"/>
            </a:pPr>
            <a:r>
              <a:rPr lang="ru-RU" sz="1200" dirty="0" smtClean="0">
                <a:solidFill>
                  <a:schemeClr val="bg1"/>
                </a:solidFill>
              </a:rPr>
              <a:t>Особое внимание рейтингу </a:t>
            </a:r>
            <a:r>
              <a:rPr lang="en-US" sz="1200" dirty="0">
                <a:solidFill>
                  <a:schemeClr val="bg1"/>
                </a:solidFill>
              </a:rPr>
              <a:t>M&amp;A </a:t>
            </a:r>
            <a:r>
              <a:rPr lang="ru-RU" sz="1200" dirty="0" smtClean="0">
                <a:solidFill>
                  <a:schemeClr val="bg1"/>
                </a:solidFill>
              </a:rPr>
              <a:t>активности в вашей отрасли</a:t>
            </a:r>
          </a:p>
          <a:p>
            <a:pPr marL="171450" indent="-171450">
              <a:buFont typeface="Wingdings" pitchFamily="2" charset="2"/>
              <a:buChar char="v"/>
            </a:pPr>
            <a:r>
              <a:rPr lang="ru-RU" sz="1200" dirty="0" smtClean="0">
                <a:solidFill>
                  <a:schemeClr val="bg1"/>
                </a:solidFill>
              </a:rPr>
              <a:t>Отслеживать появление представителей компаний-захватчиков в регионе и отрасли</a:t>
            </a:r>
          </a:p>
          <a:p>
            <a:pPr marL="171450" indent="-171450">
              <a:buFont typeface="Wingdings" pitchFamily="2" charset="2"/>
              <a:buChar char="v"/>
            </a:pPr>
            <a:r>
              <a:rPr lang="ru-RU" sz="1200" dirty="0" smtClean="0">
                <a:solidFill>
                  <a:schemeClr val="bg1"/>
                </a:solidFill>
              </a:rPr>
              <a:t>Регулярно направлять запросы о сведениях, содержащихся в ЕГРЮЛ</a:t>
            </a:r>
          </a:p>
          <a:p>
            <a:pPr marL="171450" indent="-171450">
              <a:buFont typeface="Wingdings" pitchFamily="2" charset="2"/>
              <a:buChar char="v"/>
            </a:pPr>
            <a:r>
              <a:rPr lang="ru-RU" sz="1200" dirty="0" smtClean="0">
                <a:solidFill>
                  <a:schemeClr val="bg1"/>
                </a:solidFill>
              </a:rPr>
              <a:t>Вести мониторинг сделок с мелкими пакетами акций на внебиржевом рынке</a:t>
            </a:r>
          </a:p>
          <a:p>
            <a:pPr marL="171450" indent="-171450">
              <a:buFont typeface="Wingdings" pitchFamily="2" charset="2"/>
              <a:buChar char="v"/>
            </a:pPr>
            <a:r>
              <a:rPr lang="ru-RU" sz="1200" dirty="0" smtClean="0">
                <a:solidFill>
                  <a:schemeClr val="bg1"/>
                </a:solidFill>
              </a:rPr>
              <a:t>Осуществлять контроль за состоянием лицевого счета, открытого в реестре акционеров</a:t>
            </a:r>
            <a:endParaRPr lang="ru-RU" sz="1200" dirty="0">
              <a:solidFill>
                <a:schemeClr val="bg1"/>
              </a:solidFill>
            </a:endParaRPr>
          </a:p>
        </p:txBody>
      </p:sp>
      <p:sp>
        <p:nvSpPr>
          <p:cNvPr id="10" name="Прямоугольник 9"/>
          <p:cNvSpPr/>
          <p:nvPr/>
        </p:nvSpPr>
        <p:spPr>
          <a:xfrm>
            <a:off x="6732240" y="3526614"/>
            <a:ext cx="2016224" cy="295232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t>R&amp;G</a:t>
            </a:r>
            <a:endParaRPr lang="ru-RU" sz="4000" b="1" dirty="0" smtClean="0"/>
          </a:p>
          <a:p>
            <a:pPr algn="ctr"/>
            <a:endParaRPr lang="ru-RU" sz="4000" b="1" dirty="0" smtClean="0"/>
          </a:p>
          <a:p>
            <a:pPr algn="ctr"/>
            <a:endParaRPr lang="ru-RU" sz="4000" b="1" dirty="0"/>
          </a:p>
          <a:p>
            <a:pPr algn="ctr"/>
            <a:endParaRPr lang="ru-RU" sz="4000" b="1" dirty="0"/>
          </a:p>
        </p:txBody>
      </p:sp>
      <p:pic>
        <p:nvPicPr>
          <p:cNvPr id="11" name="Picture 4" descr="C:\Users\User\Pictures\Рейдеры\images (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873061"/>
            <a:ext cx="1296144" cy="12961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2" name="Picture 4" descr="C:\Users\User\Pictures\Литература\Павел Астахо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04247"/>
            <a:ext cx="2016224" cy="28087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4" name="Овал 13"/>
          <p:cNvSpPr/>
          <p:nvPr/>
        </p:nvSpPr>
        <p:spPr>
          <a:xfrm>
            <a:off x="5436096" y="4077152"/>
            <a:ext cx="626368" cy="647992"/>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ru-RU" sz="2800" dirty="0"/>
              <a:t>1</a:t>
            </a:r>
          </a:p>
        </p:txBody>
      </p:sp>
    </p:spTree>
    <p:extLst>
      <p:ext uri="{BB962C8B-B14F-4D97-AF65-F5344CB8AC3E}">
        <p14:creationId xmlns:p14="http://schemas.microsoft.com/office/powerpoint/2010/main" val="1968863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Диаграмма 19"/>
          <p:cNvGraphicFramePr/>
          <p:nvPr>
            <p:extLst>
              <p:ext uri="{D42A27DB-BD31-4B8C-83A1-F6EECF244321}">
                <p14:modId xmlns:p14="http://schemas.microsoft.com/office/powerpoint/2010/main" val="3771524149"/>
              </p:ext>
            </p:extLst>
          </p:nvPr>
        </p:nvGraphicFramePr>
        <p:xfrm>
          <a:off x="1187624" y="1124744"/>
          <a:ext cx="6696744"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22" name="Прямоугольник 21"/>
          <p:cNvSpPr/>
          <p:nvPr/>
        </p:nvSpPr>
        <p:spPr>
          <a:xfrm>
            <a:off x="1691680" y="592673"/>
            <a:ext cx="6048672" cy="457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t>Рейтинги </a:t>
            </a:r>
            <a:r>
              <a:rPr lang="en-US" sz="1600" b="1" dirty="0" smtClean="0"/>
              <a:t>M&amp;A- </a:t>
            </a:r>
            <a:r>
              <a:rPr lang="ru-RU" sz="1600" b="1" dirty="0" smtClean="0"/>
              <a:t>активности отраслей за январь-апрель 2006 года</a:t>
            </a:r>
            <a:endParaRPr lang="ru-RU" sz="1600" b="1" dirty="0"/>
          </a:p>
        </p:txBody>
      </p:sp>
      <p:sp>
        <p:nvSpPr>
          <p:cNvPr id="23" name="Прямоугольник 22"/>
          <p:cNvSpPr/>
          <p:nvPr/>
        </p:nvSpPr>
        <p:spPr>
          <a:xfrm>
            <a:off x="5292080" y="5877272"/>
            <a:ext cx="3362672" cy="457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ru-RU" sz="1200" dirty="0" smtClean="0"/>
              <a:t>П. Астахов, Противодействие рейдерским захватам, 2008, М., ЭКСМО, стр. 75</a:t>
            </a:r>
            <a:endParaRPr lang="ru-RU" sz="1200" dirty="0"/>
          </a:p>
        </p:txBody>
      </p:sp>
    </p:spTree>
    <p:extLst>
      <p:ext uri="{BB962C8B-B14F-4D97-AF65-F5344CB8AC3E}">
        <p14:creationId xmlns:p14="http://schemas.microsoft.com/office/powerpoint/2010/main" val="1778431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1680" y="592673"/>
            <a:ext cx="6048672" cy="457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t>Рейтинги </a:t>
            </a:r>
            <a:r>
              <a:rPr lang="en-US" sz="1600" b="1" dirty="0" smtClean="0"/>
              <a:t>M&amp;A- </a:t>
            </a:r>
            <a:r>
              <a:rPr lang="ru-RU" sz="1600" b="1" dirty="0" smtClean="0"/>
              <a:t>активности отраслей в 2006 году</a:t>
            </a:r>
            <a:endParaRPr lang="ru-RU" sz="1600" b="1" dirty="0"/>
          </a:p>
        </p:txBody>
      </p:sp>
      <p:graphicFrame>
        <p:nvGraphicFramePr>
          <p:cNvPr id="5" name="Диаграмма 4"/>
          <p:cNvGraphicFramePr/>
          <p:nvPr>
            <p:extLst>
              <p:ext uri="{D42A27DB-BD31-4B8C-83A1-F6EECF244321}">
                <p14:modId xmlns:p14="http://schemas.microsoft.com/office/powerpoint/2010/main" val="1438993465"/>
              </p:ext>
            </p:extLst>
          </p:nvPr>
        </p:nvGraphicFramePr>
        <p:xfrm>
          <a:off x="1115616" y="1124744"/>
          <a:ext cx="6696744"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5292080" y="5877272"/>
            <a:ext cx="3362672" cy="457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ru-RU" sz="1200" dirty="0" smtClean="0"/>
              <a:t>П. Астахов, Противодействие рейдерским захватам, 2008, М., ЭКСМО, стр. 75</a:t>
            </a:r>
            <a:endParaRPr lang="ru-RU" sz="1200" dirty="0"/>
          </a:p>
        </p:txBody>
      </p:sp>
    </p:spTree>
    <p:extLst>
      <p:ext uri="{BB962C8B-B14F-4D97-AF65-F5344CB8AC3E}">
        <p14:creationId xmlns:p14="http://schemas.microsoft.com/office/powerpoint/2010/main" val="3284816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23528" y="404246"/>
            <a:ext cx="5956562" cy="6074695"/>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rtlCol="0" anchor="ctr"/>
          <a:lstStyle/>
          <a:p>
            <a:endParaRPr lang="ru-RU" sz="1200" b="1" dirty="0" smtClean="0">
              <a:solidFill>
                <a:schemeClr val="bg1"/>
              </a:solidFill>
            </a:endParaRPr>
          </a:p>
          <a:p>
            <a:r>
              <a:rPr lang="ru-RU" sz="1200" b="1" dirty="0" smtClean="0">
                <a:solidFill>
                  <a:schemeClr val="bg1"/>
                </a:solidFill>
              </a:rPr>
              <a:t>Признаки начавшейся подготовки рейдерской атаки</a:t>
            </a:r>
          </a:p>
          <a:p>
            <a:endParaRPr lang="ru-RU" sz="1200" b="1" dirty="0">
              <a:solidFill>
                <a:schemeClr val="bg1"/>
              </a:solidFill>
            </a:endParaRPr>
          </a:p>
          <a:p>
            <a:r>
              <a:rPr lang="ru-RU" sz="1200" dirty="0" smtClean="0">
                <a:solidFill>
                  <a:schemeClr val="bg1"/>
                </a:solidFill>
              </a:rPr>
              <a:t>При анализе внешней информации особое внимание следует обратить на появление достаточно типичных признаков начавшейся подготовки рейдерской атаки.</a:t>
            </a:r>
          </a:p>
          <a:p>
            <a:endParaRPr lang="ru-RU" sz="1200" dirty="0">
              <a:solidFill>
                <a:schemeClr val="bg1"/>
              </a:solidFill>
            </a:endParaRPr>
          </a:p>
          <a:p>
            <a:pPr marL="171450" indent="-171450">
              <a:buFont typeface="Wingdings" pitchFamily="2" charset="2"/>
              <a:buChar char="§"/>
            </a:pPr>
            <a:r>
              <a:rPr lang="ru-RU" sz="1200" u="sng" dirty="0" smtClean="0">
                <a:solidFill>
                  <a:schemeClr val="bg1"/>
                </a:solidFill>
              </a:rPr>
              <a:t>Сбор информации о компании</a:t>
            </a:r>
          </a:p>
          <a:p>
            <a:endParaRPr lang="ru-RU" sz="1200" dirty="0">
              <a:solidFill>
                <a:schemeClr val="bg1"/>
              </a:solidFill>
            </a:endParaRPr>
          </a:p>
          <a:p>
            <a:pPr marL="228600" indent="-228600">
              <a:buFont typeface="+mj-lt"/>
              <a:buAutoNum type="alphaLcParenR"/>
            </a:pPr>
            <a:r>
              <a:rPr lang="ru-RU" sz="1200" dirty="0" smtClean="0">
                <a:solidFill>
                  <a:schemeClr val="bg1"/>
                </a:solidFill>
              </a:rPr>
              <a:t>Неизвестные лица запрашивали сведения о недвижимости компании в ФРС, проектно-инвентаризационном бюро или в Федеральном агентстве кадастра объектов недвижимости;</a:t>
            </a:r>
          </a:p>
          <a:p>
            <a:pPr marL="228600" indent="-228600">
              <a:buFont typeface="+mj-lt"/>
              <a:buAutoNum type="alphaLcParenR"/>
            </a:pPr>
            <a:r>
              <a:rPr lang="ru-RU" sz="1200" dirty="0" smtClean="0">
                <a:solidFill>
                  <a:schemeClr val="bg1"/>
                </a:solidFill>
              </a:rPr>
              <a:t>В налоговую инспекцию поступил запрос, по которому инспекция предоставила обратившемуся лицу содержащиеся в государственных реестрах сведения о вашей компании;</a:t>
            </a:r>
          </a:p>
          <a:p>
            <a:pPr marL="228600" indent="-228600">
              <a:buFont typeface="+mj-lt"/>
              <a:buAutoNum type="alphaLcParenR"/>
            </a:pPr>
            <a:r>
              <a:rPr lang="ru-RU" sz="1200" dirty="0" smtClean="0">
                <a:solidFill>
                  <a:schemeClr val="bg1"/>
                </a:solidFill>
              </a:rPr>
              <a:t>Были зафиксированы попытки сторонних лиц получить доступ к реестру акционеров общества;</a:t>
            </a:r>
          </a:p>
          <a:p>
            <a:pPr marL="228600" indent="-228600">
              <a:buFont typeface="+mj-lt"/>
              <a:buAutoNum type="alphaLcParenR"/>
            </a:pPr>
            <a:r>
              <a:rPr lang="ru-RU" sz="1200" dirty="0" smtClean="0">
                <a:solidFill>
                  <a:schemeClr val="bg1"/>
                </a:solidFill>
              </a:rPr>
              <a:t>Произошел несанкционированный доступ к компьютерным базам данных компании и документам на бумажных носителях;</a:t>
            </a:r>
          </a:p>
          <a:p>
            <a:pPr marL="228600" indent="-228600">
              <a:buFont typeface="+mj-lt"/>
              <a:buAutoNum type="alphaLcParenR"/>
            </a:pPr>
            <a:r>
              <a:rPr lang="ru-RU" sz="1200" dirty="0" smtClean="0">
                <a:solidFill>
                  <a:schemeClr val="bg1"/>
                </a:solidFill>
              </a:rPr>
              <a:t>Предприятие стало объектом пристального внимания маркетологов, консультантов, корреспондентов деловых изданий, неожиданно решивших подготовить и опубликовать исследование данной отрасли промышленности или региона.</a:t>
            </a:r>
          </a:p>
          <a:p>
            <a:pPr marL="228600" indent="-228600">
              <a:buFont typeface="+mj-lt"/>
              <a:buAutoNum type="alphaLcParenR"/>
            </a:pPr>
            <a:endParaRPr lang="ru-RU" sz="1200" dirty="0">
              <a:solidFill>
                <a:schemeClr val="bg1"/>
              </a:solidFill>
            </a:endParaRPr>
          </a:p>
          <a:p>
            <a:pPr marL="171450" indent="-171450">
              <a:buFont typeface="Wingdings" pitchFamily="2" charset="2"/>
              <a:buChar char="§"/>
            </a:pPr>
            <a:r>
              <a:rPr lang="ru-RU" sz="1200" u="sng" dirty="0" smtClean="0">
                <a:solidFill>
                  <a:schemeClr val="bg1"/>
                </a:solidFill>
              </a:rPr>
              <a:t>Резкое увеличение числа сделок с мелкими пакетами акций вне биржи</a:t>
            </a:r>
          </a:p>
          <a:p>
            <a:pPr marL="171450" indent="-171450">
              <a:buFont typeface="Wingdings" pitchFamily="2" charset="2"/>
              <a:buChar char="§"/>
            </a:pPr>
            <a:r>
              <a:rPr lang="ru-RU" sz="1200" u="sng" dirty="0" smtClean="0">
                <a:solidFill>
                  <a:schemeClr val="bg1"/>
                </a:solidFill>
              </a:rPr>
              <a:t>Внезапная активность миноритарных акционеров</a:t>
            </a:r>
          </a:p>
          <a:p>
            <a:pPr marL="171450" indent="-171450">
              <a:buFont typeface="Wingdings" pitchFamily="2" charset="2"/>
              <a:buChar char="§"/>
            </a:pPr>
            <a:r>
              <a:rPr lang="ru-RU" sz="1200" u="sng" dirty="0" smtClean="0">
                <a:solidFill>
                  <a:schemeClr val="bg1"/>
                </a:solidFill>
              </a:rPr>
              <a:t>Прямые предложения о продаже акций или долей от инвестиционных компаний</a:t>
            </a:r>
          </a:p>
          <a:p>
            <a:pPr marL="171450" indent="-171450">
              <a:buFont typeface="Wingdings" pitchFamily="2" charset="2"/>
              <a:buChar char="§"/>
            </a:pPr>
            <a:r>
              <a:rPr lang="ru-RU" sz="1200" u="sng" dirty="0" smtClean="0">
                <a:solidFill>
                  <a:schemeClr val="bg1"/>
                </a:solidFill>
              </a:rPr>
              <a:t>Неожиданные судебные процессы</a:t>
            </a:r>
          </a:p>
          <a:p>
            <a:pPr marL="171450" indent="-171450">
              <a:buFont typeface="Wingdings" pitchFamily="2" charset="2"/>
              <a:buChar char="§"/>
            </a:pPr>
            <a:r>
              <a:rPr lang="ru-RU" sz="1200" u="sng" dirty="0" smtClean="0">
                <a:solidFill>
                  <a:schemeClr val="bg1"/>
                </a:solidFill>
              </a:rPr>
              <a:t>Неожиданные проверки контрольно-надзорных и правоохранительных органов</a:t>
            </a:r>
          </a:p>
          <a:p>
            <a:pPr marL="171450" indent="-171450">
              <a:buFont typeface="Wingdings" pitchFamily="2" charset="2"/>
              <a:buChar char="§"/>
            </a:pPr>
            <a:r>
              <a:rPr lang="ru-RU" sz="1200" u="sng" dirty="0" smtClean="0">
                <a:solidFill>
                  <a:schemeClr val="bg1"/>
                </a:solidFill>
              </a:rPr>
              <a:t>Возникновение непрогнозируемых проблем с контрагентами и партнерами…</a:t>
            </a:r>
          </a:p>
          <a:p>
            <a:pPr algn="r"/>
            <a:endParaRPr lang="ru-RU" sz="1200" u="sng" dirty="0" smtClean="0">
              <a:solidFill>
                <a:schemeClr val="bg1"/>
              </a:solidFill>
            </a:endParaRPr>
          </a:p>
          <a:p>
            <a:pPr algn="r"/>
            <a:r>
              <a:rPr lang="ru-RU" sz="1200" dirty="0" smtClean="0">
                <a:solidFill>
                  <a:schemeClr val="bg1"/>
                </a:solidFill>
              </a:rPr>
              <a:t>Стр. 19-24</a:t>
            </a:r>
            <a:endParaRPr lang="ru-RU" sz="1200" dirty="0">
              <a:solidFill>
                <a:schemeClr val="bg1"/>
              </a:solidFill>
            </a:endParaRPr>
          </a:p>
        </p:txBody>
      </p:sp>
      <p:sp>
        <p:nvSpPr>
          <p:cNvPr id="8" name="Овал 7"/>
          <p:cNvSpPr/>
          <p:nvPr/>
        </p:nvSpPr>
        <p:spPr>
          <a:xfrm>
            <a:off x="5436096" y="548680"/>
            <a:ext cx="626368" cy="647992"/>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ru-RU" sz="2800" dirty="0"/>
              <a:t>1</a:t>
            </a:r>
          </a:p>
        </p:txBody>
      </p:sp>
      <p:sp>
        <p:nvSpPr>
          <p:cNvPr id="9" name="Прямоугольник 8"/>
          <p:cNvSpPr/>
          <p:nvPr/>
        </p:nvSpPr>
        <p:spPr>
          <a:xfrm>
            <a:off x="6732240" y="3526614"/>
            <a:ext cx="2016224" cy="295232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t>R&amp;G</a:t>
            </a:r>
            <a:endParaRPr lang="ru-RU" sz="4000" b="1" dirty="0" smtClean="0"/>
          </a:p>
          <a:p>
            <a:pPr algn="ctr"/>
            <a:endParaRPr lang="ru-RU" sz="4000" b="1" dirty="0" smtClean="0"/>
          </a:p>
          <a:p>
            <a:pPr algn="ctr"/>
            <a:endParaRPr lang="ru-RU" sz="4000" b="1" dirty="0"/>
          </a:p>
          <a:p>
            <a:pPr algn="ctr"/>
            <a:endParaRPr lang="ru-RU" sz="4000" b="1" dirty="0"/>
          </a:p>
        </p:txBody>
      </p:sp>
      <p:pic>
        <p:nvPicPr>
          <p:cNvPr id="10" name="Picture 4" descr="C:\Users\User\Pictures\Рейдеры\images (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873061"/>
            <a:ext cx="1296144" cy="12961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1" name="Picture 4" descr="C:\Users\User\Pictures\Литература\Павел Астахо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04247"/>
            <a:ext cx="2016224" cy="28087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361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Pictures\Литература\Руби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628800"/>
            <a:ext cx="2005329" cy="293590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804244" y="332656"/>
            <a:ext cx="2005329" cy="10818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smtClean="0">
                <a:solidFill>
                  <a:schemeClr val="tx2">
                    <a:lumMod val="75000"/>
                  </a:schemeClr>
                </a:solidFill>
              </a:rPr>
              <a:t>Рубин Ю.Б.</a:t>
            </a:r>
          </a:p>
          <a:p>
            <a:pPr algn="ctr"/>
            <a:r>
              <a:rPr lang="ru-RU" sz="1200" dirty="0" smtClean="0">
                <a:solidFill>
                  <a:schemeClr val="tx2">
                    <a:lumMod val="75000"/>
                  </a:schemeClr>
                </a:solidFill>
              </a:rPr>
              <a:t>Теория и практика предпринимательской конкуренции.</a:t>
            </a:r>
          </a:p>
          <a:p>
            <a:pPr algn="ctr"/>
            <a:r>
              <a:rPr lang="ru-RU" sz="1200" dirty="0" smtClean="0">
                <a:solidFill>
                  <a:schemeClr val="tx2">
                    <a:lumMod val="75000"/>
                  </a:schemeClr>
                </a:solidFill>
              </a:rPr>
              <a:t>2010, М., Маркет ДС</a:t>
            </a:r>
            <a:endParaRPr lang="ru-RU" sz="1200" dirty="0">
              <a:solidFill>
                <a:schemeClr val="tx2">
                  <a:lumMod val="75000"/>
                </a:schemeClr>
              </a:solidFill>
            </a:endParaRPr>
          </a:p>
        </p:txBody>
      </p:sp>
      <p:sp>
        <p:nvSpPr>
          <p:cNvPr id="5" name="Прямоугольник 4"/>
          <p:cNvSpPr/>
          <p:nvPr/>
        </p:nvSpPr>
        <p:spPr>
          <a:xfrm>
            <a:off x="467544" y="332656"/>
            <a:ext cx="5976664"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dirty="0" smtClean="0">
                <a:solidFill>
                  <a:schemeClr val="bg1"/>
                </a:solidFill>
              </a:rPr>
              <a:t>Конкуренция – конфликтное соперничество за достижение относительно лучших условий существования, функционирования и развития.</a:t>
            </a:r>
            <a:endParaRPr lang="ru-RU" sz="1400" dirty="0">
              <a:solidFill>
                <a:schemeClr val="bg1"/>
              </a:solidFill>
            </a:endParaRPr>
          </a:p>
        </p:txBody>
      </p:sp>
      <p:sp>
        <p:nvSpPr>
          <p:cNvPr id="6" name="Прямоугольник 5"/>
          <p:cNvSpPr/>
          <p:nvPr/>
        </p:nvSpPr>
        <p:spPr>
          <a:xfrm>
            <a:off x="467544" y="1628800"/>
            <a:ext cx="5976664" cy="1800200"/>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ru-RU" sz="1400" u="sng" dirty="0" smtClean="0">
                <a:solidFill>
                  <a:schemeClr val="tx2">
                    <a:lumMod val="75000"/>
                  </a:schemeClr>
                </a:solidFill>
              </a:rPr>
              <a:t>Основные элементы конкуренции:</a:t>
            </a:r>
          </a:p>
          <a:p>
            <a:endParaRPr lang="ru-RU" sz="1400" dirty="0" smtClean="0"/>
          </a:p>
          <a:p>
            <a:pPr marL="285750" indent="-285750">
              <a:buFont typeface="Wingdings" pitchFamily="2" charset="2"/>
              <a:buChar char="v"/>
            </a:pPr>
            <a:r>
              <a:rPr lang="ru-RU" sz="1400" dirty="0" smtClean="0">
                <a:solidFill>
                  <a:schemeClr val="tx2">
                    <a:lumMod val="75000"/>
                  </a:schemeClr>
                </a:solidFill>
              </a:rPr>
              <a:t>Столкновение соперничающих сторон;</a:t>
            </a:r>
          </a:p>
          <a:p>
            <a:pPr marL="285750" indent="-285750">
              <a:buFont typeface="Wingdings" pitchFamily="2" charset="2"/>
              <a:buChar char="v"/>
            </a:pPr>
            <a:r>
              <a:rPr lang="ru-RU" sz="1400" dirty="0" smtClean="0">
                <a:solidFill>
                  <a:schemeClr val="tx2">
                    <a:lumMod val="75000"/>
                  </a:schemeClr>
                </a:solidFill>
              </a:rPr>
              <a:t>Конфликтная форма соперничества;</a:t>
            </a:r>
          </a:p>
          <a:p>
            <a:pPr marL="285750" indent="-285750">
              <a:buFont typeface="Wingdings" pitchFamily="2" charset="2"/>
              <a:buChar char="v"/>
            </a:pPr>
            <a:r>
              <a:rPr lang="ru-RU" sz="1400" dirty="0" smtClean="0">
                <a:solidFill>
                  <a:schemeClr val="tx2">
                    <a:lumMod val="75000"/>
                  </a:schemeClr>
                </a:solidFill>
              </a:rPr>
              <a:t>Процедура соперничества преследует конкретные цели;</a:t>
            </a:r>
          </a:p>
          <a:p>
            <a:pPr marL="285750" indent="-285750">
              <a:buFont typeface="Wingdings" pitchFamily="2" charset="2"/>
              <a:buChar char="v"/>
            </a:pPr>
            <a:r>
              <a:rPr lang="ru-RU" sz="1400" dirty="0" smtClean="0">
                <a:solidFill>
                  <a:schemeClr val="tx2">
                    <a:lumMod val="75000"/>
                  </a:schemeClr>
                </a:solidFill>
              </a:rPr>
              <a:t>Конкуренция всегда ведется против конкретных соперников совместно с временными союзниками.</a:t>
            </a:r>
            <a:endParaRPr lang="ru-RU" sz="1400" dirty="0">
              <a:solidFill>
                <a:schemeClr val="tx2">
                  <a:lumMod val="75000"/>
                </a:schemeClr>
              </a:solidFill>
            </a:endParaRPr>
          </a:p>
        </p:txBody>
      </p:sp>
      <p:sp>
        <p:nvSpPr>
          <p:cNvPr id="9" name="Стрелка вправо 8"/>
          <p:cNvSpPr/>
          <p:nvPr/>
        </p:nvSpPr>
        <p:spPr>
          <a:xfrm>
            <a:off x="2123728" y="4293096"/>
            <a:ext cx="2448272" cy="72008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r>
              <a:rPr lang="ru-RU" sz="1200" dirty="0" smtClean="0"/>
              <a:t>Защита от конкурентов</a:t>
            </a:r>
            <a:endParaRPr lang="ru-RU" sz="1200" dirty="0"/>
          </a:p>
        </p:txBody>
      </p:sp>
      <p:sp>
        <p:nvSpPr>
          <p:cNvPr id="7" name="Стрелка вправо 6"/>
          <p:cNvSpPr/>
          <p:nvPr/>
        </p:nvSpPr>
        <p:spPr>
          <a:xfrm>
            <a:off x="2123728" y="4725144"/>
            <a:ext cx="4104456" cy="7200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r>
              <a:rPr lang="ru-RU" sz="1200" dirty="0" smtClean="0"/>
              <a:t>Реализация жизненных интересов</a:t>
            </a:r>
            <a:endParaRPr lang="ru-RU" sz="1200" dirty="0"/>
          </a:p>
        </p:txBody>
      </p:sp>
      <p:sp>
        <p:nvSpPr>
          <p:cNvPr id="8" name="Стрелка вправо 7"/>
          <p:cNvSpPr/>
          <p:nvPr/>
        </p:nvSpPr>
        <p:spPr>
          <a:xfrm>
            <a:off x="2123728" y="5157192"/>
            <a:ext cx="3312368" cy="72008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r>
              <a:rPr lang="ru-RU" sz="1200" dirty="0" smtClean="0">
                <a:solidFill>
                  <a:schemeClr val="tx1"/>
                </a:solidFill>
              </a:rPr>
              <a:t>Обеспечение гарантий на будущее</a:t>
            </a:r>
            <a:endParaRPr lang="ru-RU" sz="1200" dirty="0">
              <a:solidFill>
                <a:schemeClr val="tx1"/>
              </a:solidFill>
            </a:endParaRPr>
          </a:p>
        </p:txBody>
      </p:sp>
      <p:pic>
        <p:nvPicPr>
          <p:cNvPr id="5122" name="Picture 2" descr="C:\Users\User\Pictures\Форма военная\iCA1Z9SN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161193"/>
            <a:ext cx="1224136" cy="17160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User\Pictures\Форма военная\iCAJT8EI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615041"/>
            <a:ext cx="5048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User\Pictures\Форма военная\iCAJT8EI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626" y="3615041"/>
            <a:ext cx="5048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User\Pictures\Форма военная\iCAJT8EI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623542"/>
            <a:ext cx="5048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User\Pictures\Форма военная\iCAJT8EI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876" y="3623542"/>
            <a:ext cx="504825" cy="714375"/>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4159638" y="3743628"/>
            <a:ext cx="1276457" cy="457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Конкуренты</a:t>
            </a:r>
            <a:endParaRPr lang="ru-RU" sz="1200" dirty="0"/>
          </a:p>
        </p:txBody>
      </p:sp>
      <p:sp>
        <p:nvSpPr>
          <p:cNvPr id="18" name="Прямоугольник 17"/>
          <p:cNvSpPr/>
          <p:nvPr/>
        </p:nvSpPr>
        <p:spPr>
          <a:xfrm>
            <a:off x="2709635" y="5871250"/>
            <a:ext cx="1276457" cy="457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Цели</a:t>
            </a:r>
            <a:endParaRPr lang="ru-RU" sz="1200" dirty="0"/>
          </a:p>
        </p:txBody>
      </p:sp>
      <p:sp>
        <p:nvSpPr>
          <p:cNvPr id="10" name="Двойная стрелка влево/вверх 9"/>
          <p:cNvSpPr/>
          <p:nvPr/>
        </p:nvSpPr>
        <p:spPr>
          <a:xfrm rot="10800000">
            <a:off x="1403648" y="3850297"/>
            <a:ext cx="634368" cy="621792"/>
          </a:xfrm>
          <a:prstGeom prst="lef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11" name="Прямоугольник 10"/>
          <p:cNvSpPr/>
          <p:nvPr/>
        </p:nvSpPr>
        <p:spPr>
          <a:xfrm>
            <a:off x="6804248" y="4869160"/>
            <a:ext cx="2005333" cy="1584176"/>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Courier New" pitchFamily="49" charset="0"/>
              <a:buChar char="o"/>
            </a:pPr>
            <a:r>
              <a:rPr lang="ru-RU" sz="1200" dirty="0" smtClean="0">
                <a:solidFill>
                  <a:schemeClr val="tx2">
                    <a:lumMod val="75000"/>
                  </a:schemeClr>
                </a:solidFill>
              </a:rPr>
              <a:t>Постановка цели</a:t>
            </a:r>
          </a:p>
          <a:p>
            <a:pPr marL="171450" indent="-171450">
              <a:buFont typeface="Courier New" pitchFamily="49" charset="0"/>
              <a:buChar char="o"/>
            </a:pPr>
            <a:r>
              <a:rPr lang="ru-RU" sz="1200" dirty="0" smtClean="0">
                <a:solidFill>
                  <a:schemeClr val="tx2">
                    <a:lumMod val="75000"/>
                  </a:schemeClr>
                </a:solidFill>
              </a:rPr>
              <a:t>Творческое мышление</a:t>
            </a:r>
          </a:p>
          <a:p>
            <a:pPr marL="171450" indent="-171450">
              <a:buFont typeface="Courier New" pitchFamily="49" charset="0"/>
              <a:buChar char="o"/>
            </a:pPr>
            <a:r>
              <a:rPr lang="ru-RU" sz="1200" dirty="0" smtClean="0">
                <a:solidFill>
                  <a:schemeClr val="tx2">
                    <a:lumMod val="75000"/>
                  </a:schemeClr>
                </a:solidFill>
              </a:rPr>
              <a:t>Созидание нового</a:t>
            </a:r>
          </a:p>
          <a:p>
            <a:pPr marL="171450" indent="-171450">
              <a:buFont typeface="Wingdings" pitchFamily="2" charset="2"/>
              <a:buChar char="§"/>
            </a:pPr>
            <a:r>
              <a:rPr lang="ru-RU" sz="1200" dirty="0" smtClean="0">
                <a:solidFill>
                  <a:schemeClr val="tx2">
                    <a:lumMod val="75000"/>
                  </a:schemeClr>
                </a:solidFill>
              </a:rPr>
              <a:t>Поиск компромиссов</a:t>
            </a:r>
          </a:p>
          <a:p>
            <a:pPr marL="171450" indent="-171450">
              <a:buFont typeface="Wingdings" pitchFamily="2" charset="2"/>
              <a:buChar char="§"/>
            </a:pPr>
            <a:r>
              <a:rPr lang="ru-RU" sz="1200" dirty="0" smtClean="0">
                <a:solidFill>
                  <a:schemeClr val="tx2">
                    <a:lumMod val="75000"/>
                  </a:schemeClr>
                </a:solidFill>
              </a:rPr>
              <a:t>Жертвы</a:t>
            </a:r>
          </a:p>
          <a:p>
            <a:pPr marL="171450" indent="-171450">
              <a:buFont typeface="Wingdings" pitchFamily="2" charset="2"/>
              <a:buChar char="§"/>
            </a:pPr>
            <a:r>
              <a:rPr lang="ru-RU" sz="1200" dirty="0" smtClean="0">
                <a:solidFill>
                  <a:schemeClr val="tx2">
                    <a:lumMod val="75000"/>
                  </a:schemeClr>
                </a:solidFill>
              </a:rPr>
              <a:t>Интеграция и дезинтеграция</a:t>
            </a:r>
            <a:endParaRPr lang="ru-RU" sz="1200" dirty="0">
              <a:solidFill>
                <a:schemeClr val="tx2">
                  <a:lumMod val="75000"/>
                </a:schemeClr>
              </a:solidFill>
            </a:endParaRPr>
          </a:p>
        </p:txBody>
      </p:sp>
    </p:spTree>
    <p:extLst>
      <p:ext uri="{BB962C8B-B14F-4D97-AF65-F5344CB8AC3E}">
        <p14:creationId xmlns:p14="http://schemas.microsoft.com/office/powerpoint/2010/main" val="3729798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95536" y="404247"/>
            <a:ext cx="5954960" cy="2808730"/>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rtlCol="0" anchor="ctr"/>
          <a:lstStyle/>
          <a:p>
            <a:endParaRPr lang="ru-RU" sz="1200" b="1" dirty="0" smtClean="0">
              <a:solidFill>
                <a:schemeClr val="bg1"/>
              </a:solidFill>
            </a:endParaRPr>
          </a:p>
          <a:p>
            <a:endParaRPr lang="ru-RU" sz="1200" b="1" dirty="0">
              <a:solidFill>
                <a:schemeClr val="bg1"/>
              </a:solidFill>
            </a:endParaRPr>
          </a:p>
          <a:p>
            <a:r>
              <a:rPr lang="ru-RU" sz="1200" b="1" dirty="0" smtClean="0">
                <a:solidFill>
                  <a:schemeClr val="bg1"/>
                </a:solidFill>
              </a:rPr>
              <a:t>Надежная система защиты инсайдерской информации компании</a:t>
            </a:r>
          </a:p>
          <a:p>
            <a:endParaRPr lang="ru-RU" sz="1200" b="1" dirty="0">
              <a:solidFill>
                <a:schemeClr val="bg1"/>
              </a:solidFill>
            </a:endParaRPr>
          </a:p>
          <a:p>
            <a:pPr marL="171450" indent="-171450">
              <a:buFont typeface="Wingdings" pitchFamily="2" charset="2"/>
              <a:buChar char="q"/>
            </a:pPr>
            <a:r>
              <a:rPr lang="ru-RU" sz="1200" dirty="0" smtClean="0">
                <a:solidFill>
                  <a:schemeClr val="bg1"/>
                </a:solidFill>
              </a:rPr>
              <a:t>Создание условий надежного хранения документов, печатей и штампов</a:t>
            </a:r>
          </a:p>
          <a:p>
            <a:pPr marL="171450" indent="-171450">
              <a:buFont typeface="Wingdings" pitchFamily="2" charset="2"/>
              <a:buChar char="q"/>
            </a:pPr>
            <a:r>
              <a:rPr lang="ru-RU" sz="1200" dirty="0" smtClean="0">
                <a:solidFill>
                  <a:schemeClr val="bg1"/>
                </a:solidFill>
              </a:rPr>
              <a:t>Создание условий защиты бухгалтерской информации</a:t>
            </a:r>
          </a:p>
          <a:p>
            <a:pPr marL="171450" indent="-171450">
              <a:buFont typeface="Wingdings" pitchFamily="2" charset="2"/>
              <a:buChar char="q"/>
            </a:pPr>
            <a:r>
              <a:rPr lang="ru-RU" sz="1200" dirty="0" smtClean="0">
                <a:solidFill>
                  <a:schemeClr val="bg1"/>
                </a:solidFill>
              </a:rPr>
              <a:t>Собственное положение о защите конфиденциальной информации</a:t>
            </a:r>
          </a:p>
          <a:p>
            <a:pPr marL="171450" indent="-171450">
              <a:buFont typeface="Wingdings" pitchFamily="2" charset="2"/>
              <a:buChar char="q"/>
            </a:pPr>
            <a:r>
              <a:rPr lang="ru-RU" sz="1200" dirty="0" smtClean="0">
                <a:solidFill>
                  <a:schemeClr val="bg1"/>
                </a:solidFill>
              </a:rPr>
              <a:t>Подписание с менеджерами соглашений о неразглашении конфиденциальной информации</a:t>
            </a:r>
          </a:p>
          <a:p>
            <a:pPr marL="171450" indent="-171450">
              <a:buFont typeface="Wingdings" pitchFamily="2" charset="2"/>
              <a:buChar char="q"/>
            </a:pPr>
            <a:r>
              <a:rPr lang="ru-RU" sz="1200" dirty="0" smtClean="0">
                <a:solidFill>
                  <a:schemeClr val="bg1"/>
                </a:solidFill>
              </a:rPr>
              <a:t>Создание надежной системы кибернетической безопасности</a:t>
            </a:r>
          </a:p>
          <a:p>
            <a:endParaRPr lang="ru-RU" sz="1200" dirty="0">
              <a:solidFill>
                <a:schemeClr val="bg1"/>
              </a:solidFill>
            </a:endParaRPr>
          </a:p>
          <a:p>
            <a:pPr algn="r"/>
            <a:r>
              <a:rPr lang="ru-RU" sz="1200" dirty="0" smtClean="0">
                <a:solidFill>
                  <a:schemeClr val="bg1"/>
                </a:solidFill>
              </a:rPr>
              <a:t>Стр. 24-25</a:t>
            </a:r>
            <a:endParaRPr lang="ru-RU" sz="1200" dirty="0">
              <a:solidFill>
                <a:schemeClr val="bg1"/>
              </a:solidFill>
            </a:endParaRPr>
          </a:p>
        </p:txBody>
      </p:sp>
      <p:pic>
        <p:nvPicPr>
          <p:cNvPr id="6" name="Picture 4" descr="C:\Users\User\Pictures\Литература\Павел Астахо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04247"/>
            <a:ext cx="2016224" cy="28087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395536" y="3663124"/>
            <a:ext cx="5954960" cy="2808730"/>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solidFill>
                  <a:schemeClr val="bg1"/>
                </a:solidFill>
              </a:rPr>
              <a:t>Разработка оптимальной структуры учредительных документов</a:t>
            </a:r>
          </a:p>
          <a:p>
            <a:endParaRPr lang="ru-RU" sz="1200" b="1" dirty="0">
              <a:solidFill>
                <a:schemeClr val="bg1"/>
              </a:solidFill>
            </a:endParaRPr>
          </a:p>
          <a:p>
            <a:pPr marL="171450" indent="-171450">
              <a:buFont typeface="Wingdings" pitchFamily="2" charset="2"/>
              <a:buChar char="v"/>
            </a:pPr>
            <a:r>
              <a:rPr lang="ru-RU" sz="1200" dirty="0" smtClean="0">
                <a:solidFill>
                  <a:schemeClr val="bg1"/>
                </a:solidFill>
              </a:rPr>
              <a:t>Процедура проведения внеочередного собрания акционеров</a:t>
            </a:r>
          </a:p>
          <a:p>
            <a:pPr marL="171450" indent="-171450">
              <a:buFont typeface="Wingdings" pitchFamily="2" charset="2"/>
              <a:buChar char="v"/>
            </a:pPr>
            <a:r>
              <a:rPr lang="ru-RU" sz="1200" dirty="0" smtClean="0">
                <a:solidFill>
                  <a:schemeClr val="bg1"/>
                </a:solidFill>
              </a:rPr>
              <a:t>Порядок образования и досрочного прекращения полномочий единоличного исполнительного органа</a:t>
            </a:r>
          </a:p>
          <a:p>
            <a:pPr marL="171450" indent="-171450">
              <a:buFont typeface="Wingdings" pitchFamily="2" charset="2"/>
              <a:buChar char="v"/>
            </a:pPr>
            <a:r>
              <a:rPr lang="ru-RU" sz="1200" dirty="0" smtClean="0">
                <a:solidFill>
                  <a:schemeClr val="bg1"/>
                </a:solidFill>
              </a:rPr>
              <a:t>Полномочия исполнительного органа</a:t>
            </a:r>
          </a:p>
          <a:p>
            <a:pPr marL="171450" indent="-171450">
              <a:buFont typeface="Wingdings" pitchFamily="2" charset="2"/>
              <a:buChar char="v"/>
            </a:pPr>
            <a:r>
              <a:rPr lang="ru-RU" sz="1200" dirty="0" smtClean="0">
                <a:solidFill>
                  <a:schemeClr val="bg1"/>
                </a:solidFill>
              </a:rPr>
              <a:t>Определения кворума собрания и совета директоров по вопросам их исключительных полномочий</a:t>
            </a:r>
          </a:p>
          <a:p>
            <a:pPr marL="171450" indent="-171450">
              <a:buFont typeface="Wingdings" pitchFamily="2" charset="2"/>
              <a:buChar char="v"/>
            </a:pPr>
            <a:r>
              <a:rPr lang="ru-RU" sz="1200" dirty="0" smtClean="0">
                <a:solidFill>
                  <a:schemeClr val="bg1"/>
                </a:solidFill>
              </a:rPr>
              <a:t>Регламентация сделок с акциями</a:t>
            </a:r>
          </a:p>
          <a:p>
            <a:pPr marL="171450" indent="-171450">
              <a:buFont typeface="Wingdings" pitchFamily="2" charset="2"/>
              <a:buChar char="v"/>
            </a:pPr>
            <a:r>
              <a:rPr lang="ru-RU" sz="1200" dirty="0" smtClean="0">
                <a:solidFill>
                  <a:schemeClr val="bg1"/>
                </a:solidFill>
              </a:rPr>
              <a:t>Порядок конвертации привилегированных акций в обыкновенные</a:t>
            </a:r>
          </a:p>
          <a:p>
            <a:pPr marL="171450" indent="-171450">
              <a:buFont typeface="Wingdings" pitchFamily="2" charset="2"/>
              <a:buChar char="v"/>
            </a:pPr>
            <a:r>
              <a:rPr lang="ru-RU" sz="1200" dirty="0" smtClean="0">
                <a:solidFill>
                  <a:schemeClr val="bg1"/>
                </a:solidFill>
              </a:rPr>
              <a:t>Процедура внесения изменений в учредительные документы и т.д.</a:t>
            </a:r>
          </a:p>
          <a:p>
            <a:pPr marL="171450" indent="-171450">
              <a:buFont typeface="Wingdings" pitchFamily="2" charset="2"/>
              <a:buChar char="v"/>
            </a:pPr>
            <a:endParaRPr lang="ru-RU" sz="1200" dirty="0">
              <a:solidFill>
                <a:schemeClr val="bg1"/>
              </a:solidFill>
            </a:endParaRPr>
          </a:p>
          <a:p>
            <a:pPr algn="r"/>
            <a:r>
              <a:rPr lang="ru-RU" sz="1200" dirty="0" smtClean="0">
                <a:solidFill>
                  <a:schemeClr val="bg1"/>
                </a:solidFill>
              </a:rPr>
              <a:t>Стр. 25-29</a:t>
            </a:r>
            <a:endParaRPr lang="ru-RU" sz="1200" dirty="0">
              <a:solidFill>
                <a:schemeClr val="bg1"/>
              </a:solidFill>
            </a:endParaRPr>
          </a:p>
        </p:txBody>
      </p:sp>
      <p:sp>
        <p:nvSpPr>
          <p:cNvPr id="11" name="Овал 10"/>
          <p:cNvSpPr/>
          <p:nvPr/>
        </p:nvSpPr>
        <p:spPr>
          <a:xfrm>
            <a:off x="5508104" y="548680"/>
            <a:ext cx="626368" cy="647992"/>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ru-RU" sz="2800" dirty="0" smtClean="0"/>
              <a:t>2</a:t>
            </a:r>
            <a:endParaRPr lang="ru-RU" sz="2800" dirty="0"/>
          </a:p>
        </p:txBody>
      </p:sp>
      <p:sp>
        <p:nvSpPr>
          <p:cNvPr id="12" name="Овал 11"/>
          <p:cNvSpPr/>
          <p:nvPr/>
        </p:nvSpPr>
        <p:spPr>
          <a:xfrm>
            <a:off x="5580112" y="3789040"/>
            <a:ext cx="626368" cy="647992"/>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ru-RU" sz="2800" dirty="0" smtClean="0"/>
              <a:t>3</a:t>
            </a:r>
            <a:endParaRPr lang="ru-RU" sz="2800" dirty="0"/>
          </a:p>
        </p:txBody>
      </p:sp>
      <p:sp>
        <p:nvSpPr>
          <p:cNvPr id="13" name="Прямоугольник 12"/>
          <p:cNvSpPr/>
          <p:nvPr/>
        </p:nvSpPr>
        <p:spPr>
          <a:xfrm>
            <a:off x="6732240" y="3526614"/>
            <a:ext cx="2016224" cy="295232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t>R&amp;G</a:t>
            </a:r>
            <a:endParaRPr lang="ru-RU" sz="4000" b="1" dirty="0" smtClean="0"/>
          </a:p>
          <a:p>
            <a:pPr algn="ctr"/>
            <a:endParaRPr lang="ru-RU" sz="4000" b="1" dirty="0" smtClean="0"/>
          </a:p>
          <a:p>
            <a:pPr algn="ctr"/>
            <a:endParaRPr lang="ru-RU" sz="4000" b="1" dirty="0"/>
          </a:p>
          <a:p>
            <a:pPr algn="ctr"/>
            <a:endParaRPr lang="ru-RU" sz="4000" b="1" dirty="0"/>
          </a:p>
        </p:txBody>
      </p:sp>
      <p:pic>
        <p:nvPicPr>
          <p:cNvPr id="14" name="Picture 4" descr="C:\Users\User\Pictures\Рейдеры\images (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873061"/>
            <a:ext cx="1296144" cy="12961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675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User\Pictures\Литература\Руды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2049496" cy="295232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699792" y="332656"/>
            <a:ext cx="6120680" cy="6146286"/>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lang="en-US" sz="1200" b="1" dirty="0" smtClean="0"/>
          </a:p>
          <a:p>
            <a:r>
              <a:rPr lang="ru-RU" sz="1200" b="1" dirty="0" smtClean="0"/>
              <a:t>Примерный перечень корпоративных методов защиты от враждебного поглощения</a:t>
            </a:r>
            <a:endParaRPr lang="en-US" sz="1200" b="1" dirty="0" smtClean="0"/>
          </a:p>
          <a:p>
            <a:pPr algn="ctr"/>
            <a:endParaRPr lang="en-US" sz="1200" b="1" dirty="0"/>
          </a:p>
          <a:p>
            <a:r>
              <a:rPr lang="ru-RU" sz="1200" dirty="0" smtClean="0"/>
              <a:t>Краткий перечень наиболее распространенных в западной практике методов превентивной корпоративной защиты от враждебного поглощения:</a:t>
            </a:r>
          </a:p>
          <a:p>
            <a:pPr algn="ctr"/>
            <a:endParaRPr lang="ru-RU" sz="1200" b="1" dirty="0"/>
          </a:p>
          <a:p>
            <a:pPr marL="228600" indent="-228600">
              <a:buFont typeface="+mj-lt"/>
              <a:buAutoNum type="alphaLcParenR"/>
            </a:pPr>
            <a:r>
              <a:rPr lang="ru-RU" sz="1200" dirty="0" smtClean="0"/>
              <a:t>Разделенный совет директоров </a:t>
            </a:r>
            <a:r>
              <a:rPr lang="en-US" sz="1200" dirty="0" smtClean="0"/>
              <a:t>– </a:t>
            </a:r>
            <a:r>
              <a:rPr lang="en-US" sz="1200" dirty="0" smtClean="0">
                <a:solidFill>
                  <a:srgbClr val="FF0000"/>
                </a:solidFill>
              </a:rPr>
              <a:t>Staggered board amendment</a:t>
            </a:r>
            <a:endParaRPr lang="ru-RU" sz="1200" dirty="0" smtClean="0">
              <a:solidFill>
                <a:srgbClr val="FF0000"/>
              </a:solidFill>
            </a:endParaRPr>
          </a:p>
          <a:p>
            <a:pPr marL="228600" indent="-228600">
              <a:buFont typeface="+mj-lt"/>
              <a:buAutoNum type="alphaLcParenR"/>
            </a:pPr>
            <a:r>
              <a:rPr lang="ru-RU" sz="1200" dirty="0" smtClean="0"/>
              <a:t>Условие супербольшинства</a:t>
            </a:r>
            <a:r>
              <a:rPr lang="en-US" sz="1200" dirty="0" smtClean="0"/>
              <a:t> – </a:t>
            </a:r>
            <a:r>
              <a:rPr lang="en-US" sz="1200" dirty="0" smtClean="0">
                <a:solidFill>
                  <a:srgbClr val="FF0000"/>
                </a:solidFill>
              </a:rPr>
              <a:t>Super-majority amendment </a:t>
            </a:r>
            <a:endParaRPr lang="ru-RU" sz="1200" dirty="0" smtClean="0">
              <a:solidFill>
                <a:srgbClr val="FF0000"/>
              </a:solidFill>
            </a:endParaRPr>
          </a:p>
          <a:p>
            <a:pPr marL="228600" indent="-228600">
              <a:buFont typeface="+mj-lt"/>
              <a:buAutoNum type="alphaLcParenR"/>
            </a:pPr>
            <a:r>
              <a:rPr lang="ru-RU" sz="1200" dirty="0" smtClean="0"/>
              <a:t>Условие справедливой цены</a:t>
            </a:r>
            <a:r>
              <a:rPr lang="en-US" sz="1200" dirty="0" smtClean="0"/>
              <a:t> – </a:t>
            </a:r>
            <a:r>
              <a:rPr lang="en-US" sz="1200" dirty="0" smtClean="0">
                <a:solidFill>
                  <a:srgbClr val="FF0000"/>
                </a:solidFill>
              </a:rPr>
              <a:t>Fair price amendment</a:t>
            </a:r>
            <a:endParaRPr lang="ru-RU" sz="1200" dirty="0" smtClean="0">
              <a:solidFill>
                <a:srgbClr val="FF0000"/>
              </a:solidFill>
            </a:endParaRPr>
          </a:p>
          <a:p>
            <a:pPr marL="228600" indent="-228600">
              <a:buFont typeface="+mj-lt"/>
              <a:buAutoNum type="alphaLcParenR"/>
            </a:pPr>
            <a:r>
              <a:rPr lang="ru-RU" sz="1200" dirty="0" smtClean="0"/>
              <a:t>Ядовитые пилюли</a:t>
            </a:r>
            <a:r>
              <a:rPr lang="en-US" sz="1200" dirty="0" smtClean="0"/>
              <a:t> – </a:t>
            </a:r>
            <a:r>
              <a:rPr lang="en-US" sz="1200" dirty="0" smtClean="0">
                <a:solidFill>
                  <a:srgbClr val="FF0000"/>
                </a:solidFill>
              </a:rPr>
              <a:t>Poison pills</a:t>
            </a:r>
            <a:endParaRPr lang="ru-RU" sz="1200" dirty="0" smtClean="0">
              <a:solidFill>
                <a:srgbClr val="FF0000"/>
              </a:solidFill>
            </a:endParaRPr>
          </a:p>
          <a:p>
            <a:pPr marL="228600" indent="-228600">
              <a:buFont typeface="+mj-lt"/>
              <a:buAutoNum type="alphaLcParenR"/>
            </a:pPr>
            <a:r>
              <a:rPr lang="ru-RU" sz="1200" dirty="0" smtClean="0"/>
              <a:t>Санкционированные привилегированные акции</a:t>
            </a:r>
            <a:r>
              <a:rPr lang="en-US" sz="1200" dirty="0" smtClean="0"/>
              <a:t> – </a:t>
            </a:r>
            <a:r>
              <a:rPr lang="en-US" sz="1200" dirty="0" smtClean="0">
                <a:solidFill>
                  <a:srgbClr val="FF0000"/>
                </a:solidFill>
              </a:rPr>
              <a:t>Authorization of preferred stock</a:t>
            </a:r>
            <a:endParaRPr lang="ru-RU" sz="1200" dirty="0" smtClean="0">
              <a:solidFill>
                <a:srgbClr val="FF0000"/>
              </a:solidFill>
            </a:endParaRPr>
          </a:p>
          <a:p>
            <a:pPr marL="228600" indent="-228600">
              <a:buFont typeface="+mj-lt"/>
              <a:buAutoNum type="alphaLcParenR"/>
            </a:pPr>
            <a:r>
              <a:rPr lang="ru-RU" sz="1200" dirty="0" smtClean="0"/>
              <a:t>Рекапитализация высшего класса</a:t>
            </a:r>
            <a:r>
              <a:rPr lang="en-US" sz="1200" dirty="0" smtClean="0"/>
              <a:t> – </a:t>
            </a:r>
            <a:r>
              <a:rPr lang="en-US" sz="1200" dirty="0" smtClean="0">
                <a:solidFill>
                  <a:srgbClr val="FF0000"/>
                </a:solidFill>
              </a:rPr>
              <a:t>Dual class recapitalization</a:t>
            </a:r>
            <a:endParaRPr lang="ru-RU" sz="1200" dirty="0" smtClean="0"/>
          </a:p>
          <a:p>
            <a:pPr marL="228600" indent="-228600">
              <a:buFont typeface="+mj-lt"/>
              <a:buAutoNum type="alphaLcParenR"/>
            </a:pPr>
            <a:r>
              <a:rPr lang="ru-RU" sz="1200" dirty="0" smtClean="0"/>
              <a:t>Запрет на кумулятивное голосование</a:t>
            </a:r>
            <a:r>
              <a:rPr lang="en-US" sz="1200" dirty="0" smtClean="0"/>
              <a:t> – </a:t>
            </a:r>
            <a:r>
              <a:rPr lang="en-US" sz="1200" dirty="0" smtClean="0">
                <a:solidFill>
                  <a:srgbClr val="FF0000"/>
                </a:solidFill>
              </a:rPr>
              <a:t>Firm elimination of cumulative voting</a:t>
            </a:r>
            <a:endParaRPr lang="ru-RU" sz="1200" dirty="0" smtClean="0"/>
          </a:p>
          <a:p>
            <a:pPr marL="228600" indent="-228600">
              <a:buFont typeface="+mj-lt"/>
              <a:buAutoNum type="alphaLcParenR"/>
            </a:pPr>
            <a:r>
              <a:rPr lang="ru-RU" sz="1200" dirty="0" smtClean="0"/>
              <a:t>Кумулятивное голосование</a:t>
            </a:r>
            <a:r>
              <a:rPr lang="en-US" sz="1200" dirty="0" smtClean="0"/>
              <a:t> – </a:t>
            </a:r>
            <a:r>
              <a:rPr lang="en-US" sz="1200" dirty="0" smtClean="0">
                <a:solidFill>
                  <a:srgbClr val="FF0000"/>
                </a:solidFill>
              </a:rPr>
              <a:t>Cumulative voting</a:t>
            </a:r>
            <a:endParaRPr lang="ru-RU" sz="1200" dirty="0" smtClean="0"/>
          </a:p>
          <a:p>
            <a:pPr marL="228600" indent="-228600">
              <a:buFont typeface="+mj-lt"/>
              <a:buAutoNum type="alphaLcParenR"/>
            </a:pPr>
            <a:r>
              <a:rPr lang="ru-RU" sz="1200" dirty="0" smtClean="0"/>
              <a:t>Ограничение изменения размера совета директоров</a:t>
            </a:r>
            <a:r>
              <a:rPr lang="en-US" sz="1200" dirty="0" smtClean="0"/>
              <a:t> – </a:t>
            </a:r>
            <a:r>
              <a:rPr lang="en-US" sz="1200" dirty="0" smtClean="0">
                <a:solidFill>
                  <a:srgbClr val="FF0000"/>
                </a:solidFill>
              </a:rPr>
              <a:t>Firm elimination of right to alter board size</a:t>
            </a:r>
            <a:endParaRPr lang="ru-RU" sz="1200" dirty="0" smtClean="0"/>
          </a:p>
          <a:p>
            <a:pPr marL="228600" indent="-228600">
              <a:buFont typeface="+mj-lt"/>
              <a:buAutoNum type="alphaLcParenR"/>
            </a:pPr>
            <a:r>
              <a:rPr lang="ru-RU" sz="1200" dirty="0" smtClean="0"/>
              <a:t>Целевой выкуп акций</a:t>
            </a:r>
            <a:r>
              <a:rPr lang="en-US" sz="1200" dirty="0" smtClean="0"/>
              <a:t> – </a:t>
            </a:r>
            <a:r>
              <a:rPr lang="en-US" sz="1200" dirty="0" smtClean="0">
                <a:solidFill>
                  <a:srgbClr val="FF0000"/>
                </a:solidFill>
              </a:rPr>
              <a:t>Targeted repurchase</a:t>
            </a:r>
            <a:endParaRPr lang="ru-RU" sz="1200" dirty="0" smtClean="0"/>
          </a:p>
          <a:p>
            <a:pPr marL="228600" indent="-228600">
              <a:buFont typeface="+mj-lt"/>
              <a:buAutoNum type="alphaLcParenR"/>
            </a:pPr>
            <a:r>
              <a:rPr lang="ru-RU" sz="1200" dirty="0" smtClean="0"/>
              <a:t>Соглашение о невмешательстве</a:t>
            </a:r>
            <a:r>
              <a:rPr lang="en-US" sz="1200" dirty="0" smtClean="0"/>
              <a:t> – </a:t>
            </a:r>
            <a:r>
              <a:rPr lang="en-US" sz="1200" dirty="0" smtClean="0">
                <a:solidFill>
                  <a:srgbClr val="FF0000"/>
                </a:solidFill>
              </a:rPr>
              <a:t>Standstill agreement</a:t>
            </a:r>
            <a:endParaRPr lang="ru-RU" sz="1200" dirty="0" smtClean="0"/>
          </a:p>
          <a:p>
            <a:pPr marL="228600" indent="-228600">
              <a:buFont typeface="+mj-lt"/>
              <a:buAutoNum type="alphaLcParenR"/>
            </a:pPr>
            <a:r>
              <a:rPr lang="ru-RU" sz="1200" dirty="0" smtClean="0"/>
              <a:t>Положение против зеленого шантажа</a:t>
            </a:r>
            <a:r>
              <a:rPr lang="en-US" sz="1200" dirty="0" smtClean="0"/>
              <a:t> – </a:t>
            </a:r>
            <a:r>
              <a:rPr lang="en-US" sz="1200" dirty="0" smtClean="0">
                <a:solidFill>
                  <a:srgbClr val="FF0000"/>
                </a:solidFill>
              </a:rPr>
              <a:t>Anti-greenmail provision</a:t>
            </a:r>
            <a:endParaRPr lang="ru-RU" sz="1200" dirty="0" smtClean="0"/>
          </a:p>
          <a:p>
            <a:pPr marL="228600" indent="-228600">
              <a:buFont typeface="+mj-lt"/>
              <a:buAutoNum type="alphaLcParenR"/>
            </a:pPr>
            <a:r>
              <a:rPr lang="ru-RU" sz="1200" dirty="0" smtClean="0"/>
              <a:t>Тяжба</a:t>
            </a:r>
            <a:r>
              <a:rPr lang="en-US" sz="1200" dirty="0" smtClean="0"/>
              <a:t> - </a:t>
            </a:r>
            <a:r>
              <a:rPr lang="en-US" sz="1200" dirty="0" smtClean="0">
                <a:solidFill>
                  <a:srgbClr val="FF0000"/>
                </a:solidFill>
              </a:rPr>
              <a:t>Litigation</a:t>
            </a:r>
            <a:endParaRPr lang="ru-RU" sz="1200" dirty="0" smtClean="0"/>
          </a:p>
          <a:p>
            <a:pPr marL="228600" indent="-228600">
              <a:buFont typeface="+mj-lt"/>
              <a:buAutoNum type="alphaLcParenR"/>
            </a:pPr>
            <a:r>
              <a:rPr lang="ru-RU" sz="1200" dirty="0" smtClean="0"/>
              <a:t>Реструктуризация активов</a:t>
            </a:r>
            <a:r>
              <a:rPr lang="en-US" sz="1200" dirty="0" smtClean="0"/>
              <a:t> – </a:t>
            </a:r>
            <a:r>
              <a:rPr lang="en-US" sz="1200" dirty="0" smtClean="0">
                <a:solidFill>
                  <a:srgbClr val="FF0000"/>
                </a:solidFill>
              </a:rPr>
              <a:t>Asset restructuring</a:t>
            </a:r>
            <a:endParaRPr lang="ru-RU" sz="1200" dirty="0" smtClean="0"/>
          </a:p>
          <a:p>
            <a:pPr marL="228600" indent="-228600">
              <a:buFont typeface="+mj-lt"/>
              <a:buAutoNum type="alphaLcParenR"/>
            </a:pPr>
            <a:r>
              <a:rPr lang="ru-RU" sz="1200" dirty="0" smtClean="0"/>
              <a:t>Реструктуризация пассивов</a:t>
            </a:r>
            <a:r>
              <a:rPr lang="en-US" sz="1200" dirty="0" smtClean="0"/>
              <a:t> – </a:t>
            </a:r>
            <a:r>
              <a:rPr lang="en-US" sz="1200" dirty="0" smtClean="0">
                <a:solidFill>
                  <a:srgbClr val="FF0000"/>
                </a:solidFill>
              </a:rPr>
              <a:t>Liability restructuring</a:t>
            </a:r>
            <a:endParaRPr lang="ru-RU" sz="1200" dirty="0" smtClean="0"/>
          </a:p>
          <a:p>
            <a:pPr marL="228600" indent="-228600">
              <a:buFont typeface="+mj-lt"/>
              <a:buAutoNum type="alphaLcParenR"/>
            </a:pPr>
            <a:r>
              <a:rPr lang="ru-RU" sz="1200" dirty="0" smtClean="0"/>
              <a:t>Белый рыцарь</a:t>
            </a:r>
            <a:r>
              <a:rPr lang="en-US" sz="1200" dirty="0" smtClean="0"/>
              <a:t> – </a:t>
            </a:r>
            <a:r>
              <a:rPr lang="en-US" sz="1200" dirty="0" smtClean="0">
                <a:solidFill>
                  <a:srgbClr val="FF0000"/>
                </a:solidFill>
              </a:rPr>
              <a:t>White knight</a:t>
            </a:r>
            <a:endParaRPr lang="ru-RU" sz="1200" dirty="0" smtClean="0"/>
          </a:p>
          <a:p>
            <a:pPr marL="228600" indent="-228600">
              <a:buFont typeface="+mj-lt"/>
              <a:buAutoNum type="alphaLcParenR"/>
            </a:pPr>
            <a:r>
              <a:rPr lang="ru-RU" sz="1200" dirty="0" smtClean="0"/>
              <a:t>Ограничение прав акционеров</a:t>
            </a:r>
            <a:r>
              <a:rPr lang="en-US" sz="1200" dirty="0" smtClean="0"/>
              <a:t> – </a:t>
            </a:r>
            <a:r>
              <a:rPr lang="en-US" sz="1200" dirty="0" smtClean="0">
                <a:solidFill>
                  <a:srgbClr val="FF0000"/>
                </a:solidFill>
              </a:rPr>
              <a:t>Limiting shareholders rights</a:t>
            </a:r>
            <a:endParaRPr lang="ru-RU" sz="1200" dirty="0" smtClean="0"/>
          </a:p>
          <a:p>
            <a:pPr marL="228600" indent="-228600">
              <a:buFont typeface="+mj-lt"/>
              <a:buAutoNum type="alphaLcParenR"/>
            </a:pPr>
            <a:r>
              <a:rPr lang="ru-RU" sz="1200" dirty="0" smtClean="0"/>
              <a:t>Оговорка стэйк-холдеров</a:t>
            </a:r>
            <a:r>
              <a:rPr lang="en-US" sz="1200" dirty="0" smtClean="0"/>
              <a:t> – </a:t>
            </a:r>
            <a:r>
              <a:rPr lang="en-US" sz="1200" dirty="0" smtClean="0">
                <a:solidFill>
                  <a:srgbClr val="FF0000"/>
                </a:solidFill>
              </a:rPr>
              <a:t>Stake-holder clause</a:t>
            </a:r>
            <a:endParaRPr lang="ru-RU" sz="1200" dirty="0" smtClean="0"/>
          </a:p>
          <a:p>
            <a:pPr marL="228600" indent="-228600">
              <a:buFont typeface="+mj-lt"/>
              <a:buAutoNum type="alphaLcParenR"/>
            </a:pPr>
            <a:r>
              <a:rPr lang="ru-RU" sz="1200" dirty="0" smtClean="0"/>
              <a:t>Реинкорпорация</a:t>
            </a:r>
            <a:r>
              <a:rPr lang="en-US" sz="1200" dirty="0" smtClean="0"/>
              <a:t> - </a:t>
            </a:r>
            <a:r>
              <a:rPr lang="en-US" sz="1200" dirty="0" smtClean="0">
                <a:solidFill>
                  <a:srgbClr val="FF0000"/>
                </a:solidFill>
              </a:rPr>
              <a:t>Reincorporation</a:t>
            </a:r>
            <a:endParaRPr lang="ru-RU" sz="1200" dirty="0" smtClean="0"/>
          </a:p>
          <a:p>
            <a:pPr marL="228600" indent="-228600">
              <a:buFont typeface="+mj-lt"/>
              <a:buAutoNum type="alphaLcParenR"/>
            </a:pPr>
            <a:r>
              <a:rPr lang="ru-RU" sz="1200" dirty="0" smtClean="0"/>
              <a:t>Золотые парашюты</a:t>
            </a:r>
            <a:r>
              <a:rPr lang="en-US" sz="1200" dirty="0" smtClean="0"/>
              <a:t> – </a:t>
            </a:r>
            <a:r>
              <a:rPr lang="en-US" sz="1200" dirty="0" smtClean="0">
                <a:solidFill>
                  <a:srgbClr val="FF0000"/>
                </a:solidFill>
              </a:rPr>
              <a:t>Golden parachutes</a:t>
            </a:r>
            <a:endParaRPr lang="ru-RU" sz="1200" dirty="0" smtClean="0">
              <a:solidFill>
                <a:srgbClr val="FF0000"/>
              </a:solidFill>
            </a:endParaRPr>
          </a:p>
          <a:p>
            <a:pPr marL="228600" indent="-228600">
              <a:buFont typeface="+mj-lt"/>
              <a:buAutoNum type="alphaLcParenR"/>
            </a:pPr>
            <a:endParaRPr lang="ru-RU" sz="1200" dirty="0">
              <a:solidFill>
                <a:srgbClr val="FF0000"/>
              </a:solidFill>
            </a:endParaRPr>
          </a:p>
          <a:p>
            <a:r>
              <a:rPr lang="ru-RU" sz="1200" b="1" dirty="0" smtClean="0">
                <a:solidFill>
                  <a:schemeClr val="tx1"/>
                </a:solidFill>
              </a:rPr>
              <a:t>Противоакулий репеллент – </a:t>
            </a:r>
            <a:r>
              <a:rPr lang="en-US" sz="1200" b="1" dirty="0" smtClean="0">
                <a:solidFill>
                  <a:srgbClr val="FF0000"/>
                </a:solidFill>
              </a:rPr>
              <a:t>Shark repellent amendments </a:t>
            </a:r>
          </a:p>
          <a:p>
            <a:endParaRPr lang="en-US" sz="1200" b="1" dirty="0">
              <a:solidFill>
                <a:srgbClr val="FF0000"/>
              </a:solidFill>
            </a:endParaRPr>
          </a:p>
          <a:p>
            <a:r>
              <a:rPr lang="ru-RU" sz="1200" dirty="0" smtClean="0">
                <a:solidFill>
                  <a:schemeClr val="tx1"/>
                </a:solidFill>
              </a:rPr>
              <a:t>В классическом толковании данный термин означает процедуру одновременного внесения в устав корпорации трех из указанных выше поправок: </a:t>
            </a:r>
            <a:r>
              <a:rPr lang="en-US" sz="1200" dirty="0" smtClean="0">
                <a:solidFill>
                  <a:srgbClr val="FF0000"/>
                </a:solidFill>
              </a:rPr>
              <a:t>a, b, c</a:t>
            </a:r>
            <a:endParaRPr lang="ru-RU" sz="1200" dirty="0" smtClean="0">
              <a:solidFill>
                <a:schemeClr val="tx1"/>
              </a:solidFill>
            </a:endParaRPr>
          </a:p>
          <a:p>
            <a:pPr marL="228600" indent="-228600">
              <a:buFont typeface="+mj-lt"/>
              <a:buAutoNum type="alphaLcParenR"/>
            </a:pPr>
            <a:endParaRPr lang="ru-RU" sz="1200" dirty="0"/>
          </a:p>
          <a:p>
            <a:pPr algn="r"/>
            <a:r>
              <a:rPr lang="ru-RU" sz="1200" dirty="0" smtClean="0"/>
              <a:t>Стр. 81-87, 91-92</a:t>
            </a:r>
          </a:p>
          <a:p>
            <a:pPr marL="228600" indent="-228600">
              <a:buFont typeface="+mj-lt"/>
              <a:buAutoNum type="alphaLcParenR"/>
            </a:pPr>
            <a:endParaRPr lang="ru-RU" sz="1200" dirty="0"/>
          </a:p>
        </p:txBody>
      </p:sp>
      <p:sp>
        <p:nvSpPr>
          <p:cNvPr id="8" name="Прямоугольник 7"/>
          <p:cNvSpPr/>
          <p:nvPr/>
        </p:nvSpPr>
        <p:spPr>
          <a:xfrm>
            <a:off x="323528" y="3526614"/>
            <a:ext cx="2016224" cy="295232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solidFill>
                  <a:schemeClr val="tx1"/>
                </a:solidFill>
              </a:rPr>
              <a:t>R&amp;G</a:t>
            </a:r>
            <a:endParaRPr lang="ru-RU" sz="4000" b="1" dirty="0" smtClean="0">
              <a:solidFill>
                <a:schemeClr val="tx1"/>
              </a:solidFill>
            </a:endParaRPr>
          </a:p>
          <a:p>
            <a:pPr algn="ctr"/>
            <a:endParaRPr lang="ru-RU" sz="4000" b="1" dirty="0" smtClean="0">
              <a:solidFill>
                <a:schemeClr val="tx1"/>
              </a:solidFill>
            </a:endParaRPr>
          </a:p>
          <a:p>
            <a:pPr algn="ctr"/>
            <a:endParaRPr lang="ru-RU" sz="4000" b="1" dirty="0">
              <a:solidFill>
                <a:schemeClr val="tx1"/>
              </a:solidFill>
            </a:endParaRPr>
          </a:p>
          <a:p>
            <a:pPr algn="ctr"/>
            <a:endParaRPr lang="ru-RU" sz="4000" b="1" dirty="0">
              <a:solidFill>
                <a:schemeClr val="tx1"/>
              </a:solidFill>
            </a:endParaRPr>
          </a:p>
        </p:txBody>
      </p:sp>
      <p:pic>
        <p:nvPicPr>
          <p:cNvPr id="9" name="Picture 4" descr="C:\Users\User\Pictures\Рейдеры\images (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873061"/>
            <a:ext cx="1296144" cy="12961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416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95536" y="404664"/>
            <a:ext cx="8352928" cy="1584176"/>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Разделенный совет директоров</a:t>
            </a:r>
          </a:p>
          <a:p>
            <a:endParaRPr lang="ru-RU" sz="1200" dirty="0" smtClean="0"/>
          </a:p>
          <a:p>
            <a:r>
              <a:rPr lang="ru-RU" sz="1200" u="sng" dirty="0" smtClean="0"/>
              <a:t>Описание метода защиты:</a:t>
            </a:r>
            <a:r>
              <a:rPr lang="ru-RU" sz="1200" dirty="0" smtClean="0"/>
              <a:t> совет директоров компании разделяют на три равные группы. Только одна группа может быть переизбрана в течение одного года.</a:t>
            </a:r>
          </a:p>
          <a:p>
            <a:endParaRPr lang="ru-RU" sz="1200" dirty="0"/>
          </a:p>
          <a:p>
            <a:r>
              <a:rPr lang="ru-RU" sz="1200" u="sng" dirty="0" smtClean="0"/>
              <a:t>Защитное воздействие:</a:t>
            </a:r>
            <a:r>
              <a:rPr lang="ru-RU" sz="1200" dirty="0" smtClean="0"/>
              <a:t> компания-покупатель лишается возможности установить полный контроль над компанией-целью непосредственно после выкупа контрольного пакета обыкновенных голосующих акций.</a:t>
            </a:r>
            <a:endParaRPr lang="ru-RU" sz="1200" dirty="0"/>
          </a:p>
        </p:txBody>
      </p:sp>
      <p:sp>
        <p:nvSpPr>
          <p:cNvPr id="13" name="Прямоугольник 12"/>
          <p:cNvSpPr/>
          <p:nvPr/>
        </p:nvSpPr>
        <p:spPr>
          <a:xfrm>
            <a:off x="395536" y="2420888"/>
            <a:ext cx="8352928" cy="1728192"/>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Условие супербольшинства</a:t>
            </a:r>
          </a:p>
          <a:p>
            <a:endParaRPr lang="ru-RU" sz="1200" dirty="0" smtClean="0"/>
          </a:p>
          <a:p>
            <a:r>
              <a:rPr lang="ru-RU" sz="1200" u="sng" dirty="0" smtClean="0"/>
              <a:t>Описание метода защиты:</a:t>
            </a:r>
            <a:r>
              <a:rPr lang="ru-RU" sz="1200" dirty="0" smtClean="0"/>
              <a:t> устанавливает высокий процентный порог голосов, необходимых для одобрения поглощения. Обычно процентный порог в данном случае устанавливается 66-90% общего числа присутствующих на собрании акционеров.</a:t>
            </a:r>
          </a:p>
          <a:p>
            <a:endParaRPr lang="ru-RU" sz="1200" dirty="0"/>
          </a:p>
          <a:p>
            <a:r>
              <a:rPr lang="ru-RU" sz="1200" u="sng" dirty="0" smtClean="0"/>
              <a:t>Защитное воздействие:</a:t>
            </a:r>
            <a:r>
              <a:rPr lang="ru-RU" sz="1200" dirty="0" smtClean="0"/>
              <a:t> увеличивает количество акций, необходимых компании-покупателю для получения контроля над компанией-целью.</a:t>
            </a:r>
            <a:endParaRPr lang="ru-RU" sz="1200" dirty="0"/>
          </a:p>
        </p:txBody>
      </p:sp>
      <p:sp>
        <p:nvSpPr>
          <p:cNvPr id="14" name="Прямоугольник 13"/>
          <p:cNvSpPr/>
          <p:nvPr/>
        </p:nvSpPr>
        <p:spPr>
          <a:xfrm>
            <a:off x="395536" y="4581128"/>
            <a:ext cx="8352928" cy="1872208"/>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Условие справедливой цены</a:t>
            </a:r>
          </a:p>
          <a:p>
            <a:endParaRPr lang="ru-RU" sz="1200" dirty="0" smtClean="0"/>
          </a:p>
          <a:p>
            <a:r>
              <a:rPr lang="ru-RU" sz="1200" u="sng" dirty="0" smtClean="0"/>
              <a:t>Описание метода защиты:</a:t>
            </a:r>
            <a:r>
              <a:rPr lang="ru-RU" sz="1200" dirty="0" smtClean="0"/>
              <a:t> заставляет компанию-покупателя выкупать все акции по одной цене независимо от того, какая группа акционеров владеет ими. После реализации этой меры можно снять защиту супербольшинства.</a:t>
            </a:r>
          </a:p>
          <a:p>
            <a:endParaRPr lang="ru-RU" sz="1200" dirty="0"/>
          </a:p>
          <a:p>
            <a:r>
              <a:rPr lang="ru-RU" sz="1200" u="sng" dirty="0" smtClean="0"/>
              <a:t>Защитное воздействие:</a:t>
            </a:r>
            <a:r>
              <a:rPr lang="ru-RU" sz="1200" dirty="0" smtClean="0"/>
              <a:t> предотвращает двустороннее тендерное соглашение, вынуждает компанию-покупателя реструктурировать тендерное предложение.</a:t>
            </a:r>
            <a:endParaRPr lang="ru-RU" sz="1200" dirty="0"/>
          </a:p>
        </p:txBody>
      </p:sp>
      <p:sp>
        <p:nvSpPr>
          <p:cNvPr id="15" name="Овал 14"/>
          <p:cNvSpPr/>
          <p:nvPr/>
        </p:nvSpPr>
        <p:spPr>
          <a:xfrm>
            <a:off x="2987824" y="188640"/>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tx1"/>
                </a:solidFill>
              </a:rPr>
              <a:t>a</a:t>
            </a:r>
            <a:endParaRPr lang="ru-RU" sz="2000" dirty="0">
              <a:solidFill>
                <a:schemeClr val="tx1"/>
              </a:solidFill>
            </a:endParaRPr>
          </a:p>
        </p:txBody>
      </p:sp>
      <p:sp>
        <p:nvSpPr>
          <p:cNvPr id="16" name="Овал 15"/>
          <p:cNvSpPr/>
          <p:nvPr/>
        </p:nvSpPr>
        <p:spPr>
          <a:xfrm>
            <a:off x="2987824" y="2132856"/>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b</a:t>
            </a:r>
            <a:endParaRPr lang="ru-RU" sz="2000" dirty="0">
              <a:solidFill>
                <a:schemeClr val="tx1"/>
              </a:solidFill>
            </a:endParaRPr>
          </a:p>
        </p:txBody>
      </p:sp>
      <p:sp>
        <p:nvSpPr>
          <p:cNvPr id="17" name="Овал 16"/>
          <p:cNvSpPr/>
          <p:nvPr/>
        </p:nvSpPr>
        <p:spPr>
          <a:xfrm>
            <a:off x="2987824" y="4365104"/>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c</a:t>
            </a:r>
            <a:endParaRPr lang="ru-RU" sz="2000" dirty="0">
              <a:solidFill>
                <a:schemeClr val="tx1"/>
              </a:solidFill>
            </a:endParaRPr>
          </a:p>
        </p:txBody>
      </p:sp>
    </p:spTree>
    <p:extLst>
      <p:ext uri="{BB962C8B-B14F-4D97-AF65-F5344CB8AC3E}">
        <p14:creationId xmlns:p14="http://schemas.microsoft.com/office/powerpoint/2010/main" val="615731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95536" y="404664"/>
            <a:ext cx="8352928" cy="1584176"/>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Ядовитые пилюли</a:t>
            </a:r>
          </a:p>
          <a:p>
            <a:endParaRPr lang="ru-RU" sz="1200" dirty="0" smtClean="0"/>
          </a:p>
          <a:p>
            <a:r>
              <a:rPr lang="ru-RU" sz="1200" u="sng" dirty="0" smtClean="0"/>
              <a:t>Описание метода защиты:</a:t>
            </a:r>
            <a:r>
              <a:rPr lang="ru-RU" sz="1200" dirty="0" smtClean="0"/>
              <a:t> Между акционерами компании-цели распределяются специальные права, позволяющие им приобрести обыкновенные акции на очень выгодных условиях для себя и невыгодных для компании-покупателя.</a:t>
            </a:r>
          </a:p>
          <a:p>
            <a:endParaRPr lang="ru-RU" sz="1200" dirty="0"/>
          </a:p>
          <a:p>
            <a:r>
              <a:rPr lang="ru-RU" sz="1200" u="sng" dirty="0" smtClean="0"/>
              <a:t>Защитное воздействие:</a:t>
            </a:r>
            <a:r>
              <a:rPr lang="ru-RU" sz="1200" dirty="0" smtClean="0"/>
              <a:t> почти полностью блокирует возможность проведения враждебного поглощения, т.к. значительно увеличивает объем средств, необходимых для финансирования сделки.</a:t>
            </a:r>
            <a:endParaRPr lang="ru-RU" sz="1200" dirty="0"/>
          </a:p>
        </p:txBody>
      </p:sp>
      <p:sp>
        <p:nvSpPr>
          <p:cNvPr id="11" name="Прямоугольник 10"/>
          <p:cNvSpPr/>
          <p:nvPr/>
        </p:nvSpPr>
        <p:spPr>
          <a:xfrm>
            <a:off x="395536" y="2420888"/>
            <a:ext cx="8352928" cy="1728192"/>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Санкционированные привилегированные акции</a:t>
            </a:r>
          </a:p>
          <a:p>
            <a:endParaRPr lang="ru-RU" sz="1200" dirty="0" smtClean="0"/>
          </a:p>
          <a:p>
            <a:r>
              <a:rPr lang="ru-RU" sz="1200" u="sng" dirty="0" smtClean="0"/>
              <a:t>Описание метода защиты:</a:t>
            </a:r>
            <a:r>
              <a:rPr lang="ru-RU" sz="1200" dirty="0" smtClean="0"/>
              <a:t> На балансе компании-цели появляются объявленные но не эмитированные акции – «последний резерв» совета директоров. В случае угрозы захвата, данные акции передаются дружественной стороне.</a:t>
            </a:r>
          </a:p>
          <a:p>
            <a:endParaRPr lang="ru-RU" sz="1200" dirty="0"/>
          </a:p>
          <a:p>
            <a:r>
              <a:rPr lang="ru-RU" sz="1200" u="sng" dirty="0" smtClean="0"/>
              <a:t>Защитное воздействие:</a:t>
            </a:r>
            <a:r>
              <a:rPr lang="ru-RU" sz="1200" dirty="0" smtClean="0"/>
              <a:t> затрудняет и делает абсолютно неопределенным исход враждебного поглощения.</a:t>
            </a:r>
            <a:endParaRPr lang="ru-RU" sz="1200" dirty="0"/>
          </a:p>
        </p:txBody>
      </p:sp>
      <p:sp>
        <p:nvSpPr>
          <p:cNvPr id="12" name="Прямоугольник 11"/>
          <p:cNvSpPr/>
          <p:nvPr/>
        </p:nvSpPr>
        <p:spPr>
          <a:xfrm>
            <a:off x="395536" y="4581128"/>
            <a:ext cx="8352928" cy="1872208"/>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Рекапитализация высшего класса</a:t>
            </a:r>
          </a:p>
          <a:p>
            <a:endParaRPr lang="ru-RU" sz="1200" dirty="0" smtClean="0"/>
          </a:p>
          <a:p>
            <a:r>
              <a:rPr lang="ru-RU" sz="1200" u="sng" dirty="0" smtClean="0"/>
              <a:t>Описание метода защиты:</a:t>
            </a:r>
            <a:r>
              <a:rPr lang="ru-RU" sz="1200" dirty="0" smtClean="0"/>
              <a:t> между акционерами компании-цели распределяется новый класс акций, которые обладают приоритетным правом голоса. По ним не выплачиваются дивиденды и они не обращаются на рынке.</a:t>
            </a:r>
          </a:p>
          <a:p>
            <a:endParaRPr lang="ru-RU" sz="1200" dirty="0"/>
          </a:p>
          <a:p>
            <a:r>
              <a:rPr lang="ru-RU" sz="1200" u="sng" dirty="0" smtClean="0"/>
              <a:t>Защитное воздействие:</a:t>
            </a:r>
            <a:r>
              <a:rPr lang="ru-RU" sz="1200" dirty="0" smtClean="0"/>
              <a:t> блокирует действия агрессора даже в том случае, если у него находится контрольный пакет обыкновенных голосующих акций компании-цели.</a:t>
            </a:r>
            <a:endParaRPr lang="ru-RU" sz="1200" dirty="0"/>
          </a:p>
        </p:txBody>
      </p:sp>
      <p:sp>
        <p:nvSpPr>
          <p:cNvPr id="13" name="Овал 12"/>
          <p:cNvSpPr/>
          <p:nvPr/>
        </p:nvSpPr>
        <p:spPr>
          <a:xfrm>
            <a:off x="2987824" y="188640"/>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d</a:t>
            </a:r>
            <a:endParaRPr lang="ru-RU" sz="2000" dirty="0">
              <a:solidFill>
                <a:schemeClr val="tx1"/>
              </a:solidFill>
            </a:endParaRPr>
          </a:p>
        </p:txBody>
      </p:sp>
      <p:sp>
        <p:nvSpPr>
          <p:cNvPr id="14" name="Овал 13"/>
          <p:cNvSpPr/>
          <p:nvPr/>
        </p:nvSpPr>
        <p:spPr>
          <a:xfrm>
            <a:off x="5940152" y="2132856"/>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tx1"/>
                </a:solidFill>
              </a:rPr>
              <a:t>e</a:t>
            </a:r>
            <a:endParaRPr lang="ru-RU" sz="2000" dirty="0">
              <a:solidFill>
                <a:schemeClr val="tx1"/>
              </a:solidFill>
            </a:endParaRPr>
          </a:p>
        </p:txBody>
      </p:sp>
      <p:sp>
        <p:nvSpPr>
          <p:cNvPr id="15" name="Овал 14"/>
          <p:cNvSpPr/>
          <p:nvPr/>
        </p:nvSpPr>
        <p:spPr>
          <a:xfrm>
            <a:off x="2987824" y="4365104"/>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tx1"/>
                </a:solidFill>
              </a:rPr>
              <a:t>f</a:t>
            </a:r>
            <a:endParaRPr lang="ru-RU" sz="2000" dirty="0">
              <a:solidFill>
                <a:schemeClr val="tx1"/>
              </a:solidFill>
            </a:endParaRPr>
          </a:p>
        </p:txBody>
      </p:sp>
    </p:spTree>
    <p:extLst>
      <p:ext uri="{BB962C8B-B14F-4D97-AF65-F5344CB8AC3E}">
        <p14:creationId xmlns:p14="http://schemas.microsoft.com/office/powerpoint/2010/main" val="3982793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95536" y="404664"/>
            <a:ext cx="8352928" cy="1584176"/>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Запрет на кумулятивное голосование</a:t>
            </a:r>
          </a:p>
          <a:p>
            <a:endParaRPr lang="ru-RU" sz="1200" dirty="0" smtClean="0"/>
          </a:p>
          <a:p>
            <a:r>
              <a:rPr lang="ru-RU" sz="1200" u="sng" dirty="0" smtClean="0"/>
              <a:t>Описание метода защиты:</a:t>
            </a:r>
            <a:r>
              <a:rPr lang="ru-RU" sz="1200" dirty="0" smtClean="0"/>
              <a:t> накладывает запрет на кумулятивное голосование, посредством которого миноритарные акционеры могут протащить в совет директоров своих представителей даже при малом пакете акций.</a:t>
            </a:r>
          </a:p>
          <a:p>
            <a:endParaRPr lang="ru-RU" sz="1200" dirty="0"/>
          </a:p>
          <a:p>
            <a:r>
              <a:rPr lang="ru-RU" sz="1200" u="sng" dirty="0" smtClean="0"/>
              <a:t>Защитное воздействие:</a:t>
            </a:r>
            <a:r>
              <a:rPr lang="ru-RU" sz="1200" dirty="0" smtClean="0"/>
              <a:t> снижает вероятность борьбы за представительство в совете директоров компании-цели.</a:t>
            </a:r>
            <a:endParaRPr lang="ru-RU" sz="1200" dirty="0"/>
          </a:p>
        </p:txBody>
      </p:sp>
      <p:sp>
        <p:nvSpPr>
          <p:cNvPr id="11" name="Прямоугольник 10"/>
          <p:cNvSpPr/>
          <p:nvPr/>
        </p:nvSpPr>
        <p:spPr>
          <a:xfrm>
            <a:off x="395536" y="2420888"/>
            <a:ext cx="8352928" cy="1728192"/>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Кумулятивное голосование</a:t>
            </a:r>
          </a:p>
          <a:p>
            <a:endParaRPr lang="ru-RU" sz="1200" dirty="0" smtClean="0"/>
          </a:p>
          <a:p>
            <a:r>
              <a:rPr lang="ru-RU" sz="1200" u="sng" dirty="0" smtClean="0"/>
              <a:t>Описание метода защиты:</a:t>
            </a:r>
            <a:r>
              <a:rPr lang="ru-RU" sz="1200" dirty="0" smtClean="0"/>
              <a:t> обратная позиция предыдущему методу, предназначена для случаев, когда агрессор приобрел контрольный пакет акций, а ставшие минаритариями акционеры цели получают шанс ввести своего человека в совет</a:t>
            </a:r>
          </a:p>
          <a:p>
            <a:endParaRPr lang="ru-RU" sz="1200" dirty="0"/>
          </a:p>
          <a:p>
            <a:r>
              <a:rPr lang="ru-RU" sz="1200" u="sng" dirty="0" smtClean="0"/>
              <a:t>Защитное воздействие:</a:t>
            </a:r>
            <a:r>
              <a:rPr lang="ru-RU" sz="1200" dirty="0" smtClean="0"/>
              <a:t>  усложняет процедуру поглощения компании-цели.</a:t>
            </a:r>
            <a:endParaRPr lang="ru-RU" sz="1200" dirty="0"/>
          </a:p>
        </p:txBody>
      </p:sp>
      <p:sp>
        <p:nvSpPr>
          <p:cNvPr id="12" name="Прямоугольник 11"/>
          <p:cNvSpPr/>
          <p:nvPr/>
        </p:nvSpPr>
        <p:spPr>
          <a:xfrm>
            <a:off x="395536" y="4581128"/>
            <a:ext cx="8352928" cy="1872208"/>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Ограничение изменения размера совета директоров</a:t>
            </a:r>
          </a:p>
          <a:p>
            <a:endParaRPr lang="ru-RU" sz="1200" dirty="0" smtClean="0"/>
          </a:p>
          <a:p>
            <a:r>
              <a:rPr lang="ru-RU" sz="1200" u="sng" dirty="0" smtClean="0"/>
              <a:t>Описание метода защиты:</a:t>
            </a:r>
            <a:r>
              <a:rPr lang="ru-RU" sz="1200" dirty="0" smtClean="0"/>
              <a:t> пункт в уставе, предусматривающий необходимость наличия супер-большинства при голосовании вопроса об увеличении размера совета директоров.</a:t>
            </a:r>
          </a:p>
          <a:p>
            <a:endParaRPr lang="ru-RU" sz="1200" dirty="0"/>
          </a:p>
          <a:p>
            <a:r>
              <a:rPr lang="ru-RU" sz="1200" u="sng" dirty="0" smtClean="0"/>
              <a:t>Защитное воздействие:</a:t>
            </a:r>
            <a:r>
              <a:rPr lang="ru-RU" sz="1200" dirty="0" smtClean="0"/>
              <a:t> метод лишает агрессоров возможности искусственно увеличить размер совета директоров в целях создания перевеса при голосовании по принципиальным вопросам.</a:t>
            </a:r>
            <a:endParaRPr lang="ru-RU" sz="1200" dirty="0"/>
          </a:p>
        </p:txBody>
      </p:sp>
      <p:sp>
        <p:nvSpPr>
          <p:cNvPr id="13" name="Овал 12"/>
          <p:cNvSpPr/>
          <p:nvPr/>
        </p:nvSpPr>
        <p:spPr>
          <a:xfrm>
            <a:off x="5940152" y="188640"/>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tx1"/>
                </a:solidFill>
              </a:rPr>
              <a:t>g</a:t>
            </a:r>
            <a:endParaRPr lang="ru-RU" sz="2000" dirty="0">
              <a:solidFill>
                <a:schemeClr val="tx1"/>
              </a:solidFill>
            </a:endParaRPr>
          </a:p>
        </p:txBody>
      </p:sp>
      <p:sp>
        <p:nvSpPr>
          <p:cNvPr id="14" name="Овал 13"/>
          <p:cNvSpPr/>
          <p:nvPr/>
        </p:nvSpPr>
        <p:spPr>
          <a:xfrm>
            <a:off x="2952378" y="2145092"/>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h</a:t>
            </a:r>
            <a:endParaRPr lang="ru-RU" sz="2000" dirty="0">
              <a:solidFill>
                <a:schemeClr val="tx1"/>
              </a:solidFill>
            </a:endParaRPr>
          </a:p>
        </p:txBody>
      </p:sp>
      <p:sp>
        <p:nvSpPr>
          <p:cNvPr id="15" name="Овал 14"/>
          <p:cNvSpPr/>
          <p:nvPr/>
        </p:nvSpPr>
        <p:spPr>
          <a:xfrm>
            <a:off x="5940152" y="4257092"/>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i</a:t>
            </a:r>
            <a:endParaRPr lang="ru-RU" sz="2000" dirty="0">
              <a:solidFill>
                <a:schemeClr val="tx1"/>
              </a:solidFill>
            </a:endParaRPr>
          </a:p>
        </p:txBody>
      </p:sp>
    </p:spTree>
    <p:extLst>
      <p:ext uri="{BB962C8B-B14F-4D97-AF65-F5344CB8AC3E}">
        <p14:creationId xmlns:p14="http://schemas.microsoft.com/office/powerpoint/2010/main" val="3177054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95536" y="404664"/>
            <a:ext cx="8352928" cy="1584176"/>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Целевой выкуп акций</a:t>
            </a:r>
          </a:p>
          <a:p>
            <a:endParaRPr lang="ru-RU" sz="1200" dirty="0" smtClean="0"/>
          </a:p>
          <a:p>
            <a:r>
              <a:rPr lang="ru-RU" sz="1200" u="sng" dirty="0" smtClean="0"/>
              <a:t>Описание метода защиты:</a:t>
            </a:r>
            <a:r>
              <a:rPr lang="ru-RU" sz="1200" dirty="0" smtClean="0"/>
              <a:t> компания-цель покупает пакет акций, принадлежащих агрессору, что сопровождается уплатой крупной премии и подписанием соглашения о невмешательстве.</a:t>
            </a:r>
          </a:p>
          <a:p>
            <a:endParaRPr lang="ru-RU" sz="1200" dirty="0"/>
          </a:p>
          <a:p>
            <a:r>
              <a:rPr lang="ru-RU" sz="1200" u="sng" dirty="0" smtClean="0"/>
              <a:t>Защитное воздействие:</a:t>
            </a:r>
            <a:r>
              <a:rPr lang="ru-RU" sz="1200" dirty="0" smtClean="0"/>
              <a:t> устраняет потенциальную компанию-покупателя.</a:t>
            </a:r>
            <a:endParaRPr lang="ru-RU" sz="1200" dirty="0"/>
          </a:p>
        </p:txBody>
      </p:sp>
      <p:sp>
        <p:nvSpPr>
          <p:cNvPr id="11" name="Прямоугольник 10"/>
          <p:cNvSpPr/>
          <p:nvPr/>
        </p:nvSpPr>
        <p:spPr>
          <a:xfrm>
            <a:off x="395536" y="2420888"/>
            <a:ext cx="8352928" cy="1728192"/>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Соглашение о невмешательстве</a:t>
            </a:r>
          </a:p>
          <a:p>
            <a:endParaRPr lang="ru-RU" sz="1200" dirty="0" smtClean="0"/>
          </a:p>
          <a:p>
            <a:r>
              <a:rPr lang="ru-RU" sz="1200" u="sng" dirty="0" smtClean="0"/>
              <a:t>Описание метода защиты:</a:t>
            </a:r>
            <a:r>
              <a:rPr lang="ru-RU" sz="1200" dirty="0" smtClean="0"/>
              <a:t> контракт между менеджментом компании-цели и ее крупным акционером, ограничивающий на определенное время максимальное количество акций, которыми может владеть этот акционер.</a:t>
            </a:r>
          </a:p>
          <a:p>
            <a:endParaRPr lang="ru-RU" sz="1200" dirty="0"/>
          </a:p>
          <a:p>
            <a:r>
              <a:rPr lang="ru-RU" sz="1200" u="sng" dirty="0" smtClean="0"/>
              <a:t>Защитное воздействие:</a:t>
            </a:r>
            <a:r>
              <a:rPr lang="ru-RU" sz="1200" dirty="0" smtClean="0"/>
              <a:t> устраняет потенциального агрессора.</a:t>
            </a:r>
            <a:endParaRPr lang="ru-RU" sz="1200" dirty="0"/>
          </a:p>
        </p:txBody>
      </p:sp>
      <p:sp>
        <p:nvSpPr>
          <p:cNvPr id="12" name="Прямоугольник 11"/>
          <p:cNvSpPr/>
          <p:nvPr/>
        </p:nvSpPr>
        <p:spPr>
          <a:xfrm>
            <a:off x="395536" y="4581128"/>
            <a:ext cx="8352928" cy="1872208"/>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Положение против зеленого шантажа</a:t>
            </a:r>
          </a:p>
          <a:p>
            <a:endParaRPr lang="ru-RU" sz="1200" dirty="0" smtClean="0"/>
          </a:p>
          <a:p>
            <a:r>
              <a:rPr lang="ru-RU" sz="1200" u="sng" dirty="0" smtClean="0"/>
              <a:t>Описание метода защиты:</a:t>
            </a:r>
            <a:r>
              <a:rPr lang="ru-RU" sz="1200" dirty="0" smtClean="0"/>
              <a:t> пункт в уставе компании, запрещающий менеджменту выдвигать предложение о выкупе обыкновенных голосующих акций определенному акционеру/группе акционеров. </a:t>
            </a:r>
          </a:p>
          <a:p>
            <a:endParaRPr lang="ru-RU" sz="1200" dirty="0"/>
          </a:p>
          <a:p>
            <a:r>
              <a:rPr lang="ru-RU" sz="1200" u="sng" dirty="0" smtClean="0"/>
              <a:t>Защитное воздействие:</a:t>
            </a:r>
            <a:r>
              <a:rPr lang="ru-RU" sz="1200" dirty="0" smtClean="0"/>
              <a:t> блокирует деятельность по свободной скупке акций</a:t>
            </a:r>
            <a:endParaRPr lang="ru-RU" sz="1200" dirty="0"/>
          </a:p>
        </p:txBody>
      </p:sp>
      <p:sp>
        <p:nvSpPr>
          <p:cNvPr id="13" name="Овал 12"/>
          <p:cNvSpPr/>
          <p:nvPr/>
        </p:nvSpPr>
        <p:spPr>
          <a:xfrm>
            <a:off x="2952378" y="188640"/>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j</a:t>
            </a:r>
            <a:endParaRPr lang="ru-RU" sz="2000" dirty="0">
              <a:solidFill>
                <a:schemeClr val="tx1"/>
              </a:solidFill>
            </a:endParaRPr>
          </a:p>
        </p:txBody>
      </p:sp>
      <p:sp>
        <p:nvSpPr>
          <p:cNvPr id="14" name="Овал 13"/>
          <p:cNvSpPr/>
          <p:nvPr/>
        </p:nvSpPr>
        <p:spPr>
          <a:xfrm>
            <a:off x="2952378" y="2145092"/>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tx1"/>
                </a:solidFill>
              </a:rPr>
              <a:t>k</a:t>
            </a:r>
            <a:endParaRPr lang="ru-RU" sz="2000" dirty="0">
              <a:solidFill>
                <a:schemeClr val="tx1"/>
              </a:solidFill>
            </a:endParaRPr>
          </a:p>
        </p:txBody>
      </p:sp>
      <p:sp>
        <p:nvSpPr>
          <p:cNvPr id="15" name="Овал 14"/>
          <p:cNvSpPr/>
          <p:nvPr/>
        </p:nvSpPr>
        <p:spPr>
          <a:xfrm>
            <a:off x="5940152" y="4257092"/>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tx1"/>
                </a:solidFill>
              </a:rPr>
              <a:t>l</a:t>
            </a:r>
            <a:endParaRPr lang="ru-RU" sz="2000" dirty="0">
              <a:solidFill>
                <a:schemeClr val="tx1"/>
              </a:solidFill>
            </a:endParaRPr>
          </a:p>
        </p:txBody>
      </p:sp>
    </p:spTree>
    <p:extLst>
      <p:ext uri="{BB962C8B-B14F-4D97-AF65-F5344CB8AC3E}">
        <p14:creationId xmlns:p14="http://schemas.microsoft.com/office/powerpoint/2010/main" val="2965699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95536" y="404664"/>
            <a:ext cx="8352928" cy="1584176"/>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Тяжба</a:t>
            </a:r>
          </a:p>
          <a:p>
            <a:endParaRPr lang="ru-RU" sz="1200" dirty="0" smtClean="0"/>
          </a:p>
          <a:p>
            <a:r>
              <a:rPr lang="ru-RU" sz="1200" u="sng" dirty="0" smtClean="0"/>
              <a:t>Описание метода защиты:</a:t>
            </a:r>
            <a:r>
              <a:rPr lang="ru-RU" sz="1200" dirty="0" smtClean="0"/>
              <a:t> подача судебного иска против компании-покупателя, которая обвиняется в нарушении антимонопольного или фондового законодательства.</a:t>
            </a:r>
          </a:p>
          <a:p>
            <a:endParaRPr lang="ru-RU" sz="1200" dirty="0"/>
          </a:p>
          <a:p>
            <a:r>
              <a:rPr lang="ru-RU" sz="1200" u="sng" dirty="0" smtClean="0"/>
              <a:t>Защитное воздействие:</a:t>
            </a:r>
            <a:r>
              <a:rPr lang="ru-RU" sz="1200" dirty="0" smtClean="0"/>
              <a:t> затягивает, а иногда и полностью блокирует процесс захвата.</a:t>
            </a:r>
            <a:endParaRPr lang="ru-RU" sz="1200" dirty="0"/>
          </a:p>
        </p:txBody>
      </p:sp>
      <p:sp>
        <p:nvSpPr>
          <p:cNvPr id="11" name="Прямоугольник 10"/>
          <p:cNvSpPr/>
          <p:nvPr/>
        </p:nvSpPr>
        <p:spPr>
          <a:xfrm>
            <a:off x="395536" y="2420888"/>
            <a:ext cx="8352928" cy="1728192"/>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Реструктуризация активов</a:t>
            </a:r>
          </a:p>
          <a:p>
            <a:endParaRPr lang="ru-RU" sz="1200" dirty="0" smtClean="0"/>
          </a:p>
          <a:p>
            <a:r>
              <a:rPr lang="ru-RU" sz="1200" u="sng" dirty="0" smtClean="0"/>
              <a:t>Описание метода защиты:</a:t>
            </a:r>
            <a:r>
              <a:rPr lang="ru-RU" sz="1200" dirty="0" smtClean="0"/>
              <a:t> компания-цель покупает «проблемные» активы и продает свои «привлекательные» активы.</a:t>
            </a:r>
          </a:p>
          <a:p>
            <a:r>
              <a:rPr lang="ru-RU" sz="1200" dirty="0" smtClean="0"/>
              <a:t> </a:t>
            </a:r>
            <a:endParaRPr lang="ru-RU" sz="1200" dirty="0"/>
          </a:p>
          <a:p>
            <a:r>
              <a:rPr lang="ru-RU" sz="1200" u="sng" dirty="0" smtClean="0"/>
              <a:t>Защитное воздействие:</a:t>
            </a:r>
            <a:r>
              <a:rPr lang="ru-RU" sz="1200" dirty="0" smtClean="0"/>
              <a:t> делает компанию-цель менее привлекательной.</a:t>
            </a:r>
            <a:endParaRPr lang="ru-RU" sz="1200" dirty="0"/>
          </a:p>
        </p:txBody>
      </p:sp>
      <p:sp>
        <p:nvSpPr>
          <p:cNvPr id="12" name="Прямоугольник 11"/>
          <p:cNvSpPr/>
          <p:nvPr/>
        </p:nvSpPr>
        <p:spPr>
          <a:xfrm>
            <a:off x="395536" y="4581128"/>
            <a:ext cx="8352928" cy="1872208"/>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Реструктуризация пассивов</a:t>
            </a:r>
          </a:p>
          <a:p>
            <a:endParaRPr lang="ru-RU" sz="1200" dirty="0" smtClean="0"/>
          </a:p>
          <a:p>
            <a:r>
              <a:rPr lang="ru-RU" sz="1200" u="sng" dirty="0" smtClean="0"/>
              <a:t>Описание метода защиты:</a:t>
            </a:r>
            <a:r>
              <a:rPr lang="ru-RU" sz="1200" dirty="0" smtClean="0"/>
              <a:t> проводится дополнительная эмиссия акций, распределяемая третьей стороне, либо возрастает число акционеров. Одновременно проводится выкуп акций у старых акционеров компании-цели.</a:t>
            </a:r>
          </a:p>
          <a:p>
            <a:endParaRPr lang="ru-RU" sz="1200" dirty="0"/>
          </a:p>
          <a:p>
            <a:r>
              <a:rPr lang="ru-RU" sz="1200" u="sng" dirty="0" smtClean="0"/>
              <a:t>Защитное воздействие:</a:t>
            </a:r>
            <a:r>
              <a:rPr lang="ru-RU" sz="1200" dirty="0" smtClean="0"/>
              <a:t> может усложнить задачу агрессора по скупке контрольного пакета акций.</a:t>
            </a:r>
            <a:endParaRPr lang="ru-RU" sz="1200" dirty="0"/>
          </a:p>
        </p:txBody>
      </p:sp>
      <p:sp>
        <p:nvSpPr>
          <p:cNvPr id="13" name="Овал 12"/>
          <p:cNvSpPr/>
          <p:nvPr/>
        </p:nvSpPr>
        <p:spPr>
          <a:xfrm>
            <a:off x="2952378" y="188640"/>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tx1"/>
                </a:solidFill>
              </a:rPr>
              <a:t>m</a:t>
            </a:r>
            <a:endParaRPr lang="ru-RU" sz="2000" dirty="0">
              <a:solidFill>
                <a:schemeClr val="tx1"/>
              </a:solidFill>
            </a:endParaRPr>
          </a:p>
        </p:txBody>
      </p:sp>
      <p:sp>
        <p:nvSpPr>
          <p:cNvPr id="14" name="Овал 13"/>
          <p:cNvSpPr/>
          <p:nvPr/>
        </p:nvSpPr>
        <p:spPr>
          <a:xfrm>
            <a:off x="2952378" y="2145092"/>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n</a:t>
            </a:r>
            <a:endParaRPr lang="ru-RU" sz="2000" dirty="0">
              <a:solidFill>
                <a:schemeClr val="tx1"/>
              </a:solidFill>
            </a:endParaRPr>
          </a:p>
        </p:txBody>
      </p:sp>
      <p:sp>
        <p:nvSpPr>
          <p:cNvPr id="15" name="Овал 14"/>
          <p:cNvSpPr/>
          <p:nvPr/>
        </p:nvSpPr>
        <p:spPr>
          <a:xfrm>
            <a:off x="2952378" y="4284574"/>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tx1"/>
                </a:solidFill>
              </a:rPr>
              <a:t>o</a:t>
            </a:r>
            <a:endParaRPr lang="ru-RU" sz="2000" dirty="0">
              <a:solidFill>
                <a:schemeClr val="tx1"/>
              </a:solidFill>
            </a:endParaRPr>
          </a:p>
        </p:txBody>
      </p:sp>
    </p:spTree>
    <p:extLst>
      <p:ext uri="{BB962C8B-B14F-4D97-AF65-F5344CB8AC3E}">
        <p14:creationId xmlns:p14="http://schemas.microsoft.com/office/powerpoint/2010/main" val="2450080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95536" y="404664"/>
            <a:ext cx="8352928" cy="1584176"/>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Белый рыцарь</a:t>
            </a:r>
          </a:p>
          <a:p>
            <a:endParaRPr lang="ru-RU" sz="1200" dirty="0" smtClean="0"/>
          </a:p>
          <a:p>
            <a:r>
              <a:rPr lang="ru-RU" sz="1200" u="sng" dirty="0" smtClean="0"/>
              <a:t>Описание метода защиты:</a:t>
            </a:r>
            <a:r>
              <a:rPr lang="ru-RU" sz="1200" dirty="0" smtClean="0"/>
              <a:t> менеджмент компании-цели находит дружественную компанию, готовую произвести поглощение компании-цели раньше агрессора. Об условиях договариваются.</a:t>
            </a:r>
          </a:p>
          <a:p>
            <a:endParaRPr lang="ru-RU" sz="1200" dirty="0"/>
          </a:p>
          <a:p>
            <a:r>
              <a:rPr lang="ru-RU" sz="1200" u="sng" dirty="0" smtClean="0"/>
              <a:t>Защитное воздействие:</a:t>
            </a:r>
            <a:r>
              <a:rPr lang="ru-RU" sz="1200" dirty="0" smtClean="0"/>
              <a:t> полностью блокирует попытку враждебного поглощения.</a:t>
            </a:r>
            <a:endParaRPr lang="ru-RU" sz="1200" dirty="0"/>
          </a:p>
        </p:txBody>
      </p:sp>
      <p:sp>
        <p:nvSpPr>
          <p:cNvPr id="11" name="Прямоугольник 10"/>
          <p:cNvSpPr/>
          <p:nvPr/>
        </p:nvSpPr>
        <p:spPr>
          <a:xfrm>
            <a:off x="395536" y="2420888"/>
            <a:ext cx="8352928" cy="1728192"/>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Ограничение прав акционеров</a:t>
            </a:r>
          </a:p>
          <a:p>
            <a:endParaRPr lang="ru-RU" sz="1200" dirty="0" smtClean="0"/>
          </a:p>
          <a:p>
            <a:r>
              <a:rPr lang="ru-RU" sz="1200" u="sng" dirty="0" smtClean="0"/>
              <a:t>Описание метода защиты:</a:t>
            </a:r>
            <a:r>
              <a:rPr lang="ru-RU" sz="1200" dirty="0" smtClean="0"/>
              <a:t> включает любые ограничения на порядок проведения собраний акционеров, запрещение на проведение внеочередных собраний, удаление из устава условий супербольшинства и т.п.</a:t>
            </a:r>
          </a:p>
          <a:p>
            <a:endParaRPr lang="ru-RU" sz="1200" dirty="0"/>
          </a:p>
          <a:p>
            <a:r>
              <a:rPr lang="ru-RU" sz="1200" u="sng" dirty="0" smtClean="0"/>
              <a:t>Защитное воздействие:</a:t>
            </a:r>
            <a:r>
              <a:rPr lang="ru-RU" sz="1200" dirty="0" smtClean="0"/>
              <a:t> значительно затрудняет формальные процедуры враждебного поглощения.</a:t>
            </a:r>
            <a:endParaRPr lang="ru-RU" sz="1200" dirty="0"/>
          </a:p>
        </p:txBody>
      </p:sp>
      <p:sp>
        <p:nvSpPr>
          <p:cNvPr id="12" name="Прямоугольник 11"/>
          <p:cNvSpPr/>
          <p:nvPr/>
        </p:nvSpPr>
        <p:spPr>
          <a:xfrm>
            <a:off x="395536" y="4581128"/>
            <a:ext cx="8352928" cy="1872208"/>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Оговорка стэйк-холдеров</a:t>
            </a:r>
          </a:p>
          <a:p>
            <a:endParaRPr lang="ru-RU" sz="1200" dirty="0" smtClean="0"/>
          </a:p>
          <a:p>
            <a:r>
              <a:rPr lang="ru-RU" sz="1200" u="sng" dirty="0" smtClean="0"/>
              <a:t>Описание метода защиты:</a:t>
            </a:r>
            <a:r>
              <a:rPr lang="ru-RU" sz="1200" dirty="0" smtClean="0"/>
              <a:t> пункт в уставе компании, разрешающий совету директоров учитывать влияние, которое оказывает сделка на «все заинтересованные стороны».</a:t>
            </a:r>
          </a:p>
          <a:p>
            <a:endParaRPr lang="ru-RU" sz="1200" dirty="0"/>
          </a:p>
          <a:p>
            <a:r>
              <a:rPr lang="ru-RU" sz="1200" u="sng" dirty="0" smtClean="0"/>
              <a:t>Защитное воздействие:</a:t>
            </a:r>
            <a:r>
              <a:rPr lang="ru-RU" sz="1200" dirty="0" smtClean="0"/>
              <a:t> предоставляет совету директоров и менеджменту формальную причину отклонить тендерное предложение агрессора, условия которого могут быть выгодны акционерам.</a:t>
            </a:r>
            <a:endParaRPr lang="ru-RU" sz="1200" dirty="0"/>
          </a:p>
        </p:txBody>
      </p:sp>
      <p:sp>
        <p:nvSpPr>
          <p:cNvPr id="13" name="Овал 12"/>
          <p:cNvSpPr/>
          <p:nvPr/>
        </p:nvSpPr>
        <p:spPr>
          <a:xfrm>
            <a:off x="2952378" y="188640"/>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p</a:t>
            </a:r>
            <a:endParaRPr lang="ru-RU" sz="2000" dirty="0">
              <a:solidFill>
                <a:schemeClr val="tx1"/>
              </a:solidFill>
            </a:endParaRPr>
          </a:p>
        </p:txBody>
      </p:sp>
      <p:sp>
        <p:nvSpPr>
          <p:cNvPr id="14" name="Овал 13"/>
          <p:cNvSpPr/>
          <p:nvPr/>
        </p:nvSpPr>
        <p:spPr>
          <a:xfrm>
            <a:off x="2952378" y="2145092"/>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tx1"/>
                </a:solidFill>
              </a:rPr>
              <a:t>q</a:t>
            </a:r>
            <a:endParaRPr lang="ru-RU" sz="2000" dirty="0">
              <a:solidFill>
                <a:schemeClr val="tx1"/>
              </a:solidFill>
            </a:endParaRPr>
          </a:p>
        </p:txBody>
      </p:sp>
      <p:sp>
        <p:nvSpPr>
          <p:cNvPr id="15" name="Овал 14"/>
          <p:cNvSpPr/>
          <p:nvPr/>
        </p:nvSpPr>
        <p:spPr>
          <a:xfrm>
            <a:off x="2952378" y="4257092"/>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r</a:t>
            </a:r>
            <a:endParaRPr lang="ru-RU" sz="2000" dirty="0">
              <a:solidFill>
                <a:schemeClr val="tx1"/>
              </a:solidFill>
            </a:endParaRPr>
          </a:p>
        </p:txBody>
      </p:sp>
    </p:spTree>
    <p:extLst>
      <p:ext uri="{BB962C8B-B14F-4D97-AF65-F5344CB8AC3E}">
        <p14:creationId xmlns:p14="http://schemas.microsoft.com/office/powerpoint/2010/main" val="1917968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8352928" cy="1584176"/>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Реинкорпорация</a:t>
            </a:r>
            <a:endParaRPr lang="en-US" sz="1200" b="1" dirty="0"/>
          </a:p>
          <a:p>
            <a:endParaRPr lang="en-US" sz="1200" b="1" dirty="0" smtClean="0"/>
          </a:p>
          <a:p>
            <a:r>
              <a:rPr lang="ru-RU" sz="1200" u="sng" dirty="0" smtClean="0"/>
              <a:t>Описание метода защиты:</a:t>
            </a:r>
            <a:r>
              <a:rPr lang="ru-RU" sz="1200" dirty="0" smtClean="0"/>
              <a:t> переоформление учредительных документов компании-цели в новом месте или отрасли, где существует более суровое отношение к сделкам поглощения.</a:t>
            </a:r>
          </a:p>
          <a:p>
            <a:endParaRPr lang="ru-RU" sz="1200" dirty="0"/>
          </a:p>
          <a:p>
            <a:r>
              <a:rPr lang="ru-RU" sz="1200" u="sng" dirty="0" smtClean="0"/>
              <a:t>Защитное воздействие:</a:t>
            </a:r>
            <a:r>
              <a:rPr lang="ru-RU" sz="1200" dirty="0" smtClean="0"/>
              <a:t> затрудняет процедуру поглощения.</a:t>
            </a:r>
            <a:endParaRPr lang="ru-RU" sz="1200" dirty="0"/>
          </a:p>
        </p:txBody>
      </p:sp>
      <p:sp>
        <p:nvSpPr>
          <p:cNvPr id="5" name="Прямоугольник 4"/>
          <p:cNvSpPr/>
          <p:nvPr/>
        </p:nvSpPr>
        <p:spPr>
          <a:xfrm>
            <a:off x="395536" y="2420888"/>
            <a:ext cx="8352928" cy="1728192"/>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Золотые парашюты</a:t>
            </a:r>
          </a:p>
          <a:p>
            <a:endParaRPr lang="ru-RU" sz="1200" dirty="0" smtClean="0"/>
          </a:p>
          <a:p>
            <a:r>
              <a:rPr lang="ru-RU" sz="1200" u="sng" dirty="0" smtClean="0"/>
              <a:t>Описание метода защиты:</a:t>
            </a:r>
            <a:r>
              <a:rPr lang="ru-RU" sz="1200" dirty="0" smtClean="0"/>
              <a:t> крупные компенсационные выплаты топ-менеджерам и членам совета директоров в случае их увольнения из компании-цели по причине изменения контроля над ней.</a:t>
            </a:r>
          </a:p>
          <a:p>
            <a:endParaRPr lang="ru-RU" sz="1200" dirty="0"/>
          </a:p>
          <a:p>
            <a:r>
              <a:rPr lang="ru-RU" sz="1200" u="sng" dirty="0" smtClean="0"/>
              <a:t>Защитное воздействие:</a:t>
            </a:r>
            <a:r>
              <a:rPr lang="ru-RU" sz="1200" dirty="0" smtClean="0"/>
              <a:t> теоретически очень крупные компенсационные выплаты могут настолько увеличить издержки, что это может отпугнуть потенциального агрессора.</a:t>
            </a:r>
            <a:endParaRPr lang="ru-RU" sz="1200" dirty="0"/>
          </a:p>
        </p:txBody>
      </p:sp>
      <p:sp>
        <p:nvSpPr>
          <p:cNvPr id="7" name="Овал 6"/>
          <p:cNvSpPr/>
          <p:nvPr/>
        </p:nvSpPr>
        <p:spPr>
          <a:xfrm>
            <a:off x="2952378" y="188640"/>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tx1"/>
                </a:solidFill>
              </a:rPr>
              <a:t>s</a:t>
            </a:r>
            <a:endParaRPr lang="ru-RU" sz="2000" dirty="0">
              <a:solidFill>
                <a:schemeClr val="tx1"/>
              </a:solidFill>
            </a:endParaRPr>
          </a:p>
        </p:txBody>
      </p:sp>
      <p:sp>
        <p:nvSpPr>
          <p:cNvPr id="8" name="Овал 7"/>
          <p:cNvSpPr/>
          <p:nvPr/>
        </p:nvSpPr>
        <p:spPr>
          <a:xfrm>
            <a:off x="2952378" y="2145092"/>
            <a:ext cx="626368" cy="64807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t</a:t>
            </a:r>
            <a:endParaRPr lang="ru-RU" sz="2000" dirty="0">
              <a:solidFill>
                <a:schemeClr val="tx1"/>
              </a:solidFill>
            </a:endParaRPr>
          </a:p>
        </p:txBody>
      </p:sp>
      <p:sp>
        <p:nvSpPr>
          <p:cNvPr id="10" name="Прямоугольник 9"/>
          <p:cNvSpPr/>
          <p:nvPr/>
        </p:nvSpPr>
        <p:spPr>
          <a:xfrm>
            <a:off x="395536" y="4653136"/>
            <a:ext cx="8352928" cy="1634480"/>
          </a:xfrm>
          <a:prstGeom prst="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dirty="0" smtClean="0"/>
              <a:t>При принятии описанных выше мер в превентивном порядке, акционерам всегда нужно быть уверенным в топ-менеджерах и членах совета директоров.</a:t>
            </a:r>
          </a:p>
          <a:p>
            <a:pPr algn="ctr"/>
            <a:r>
              <a:rPr lang="ru-RU" dirty="0" smtClean="0"/>
              <a:t>Рекомендации выработаны в США, где характерно огромное количество крупных публичных компаний с десятками или сотнями тысяч акционеров.</a:t>
            </a:r>
            <a:endParaRPr lang="ru-RU" dirty="0"/>
          </a:p>
        </p:txBody>
      </p:sp>
    </p:spTree>
    <p:extLst>
      <p:ext uri="{BB962C8B-B14F-4D97-AF65-F5344CB8AC3E}">
        <p14:creationId xmlns:p14="http://schemas.microsoft.com/office/powerpoint/2010/main" val="2749674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090701425"/>
              </p:ext>
            </p:extLst>
          </p:nvPr>
        </p:nvGraphicFramePr>
        <p:xfrm>
          <a:off x="467544" y="764704"/>
          <a:ext cx="8229600" cy="5684520"/>
        </p:xfrm>
        <a:graphic>
          <a:graphicData uri="http://schemas.openxmlformats.org/drawingml/2006/table">
            <a:tbl>
              <a:tblPr firstRow="1" bandRow="1">
                <a:tableStyleId>{5C22544A-7EE6-4342-B048-85BDC9FD1C3A}</a:tableStyleId>
              </a:tblPr>
              <a:tblGrid>
                <a:gridCol w="1944216"/>
                <a:gridCol w="1872208"/>
                <a:gridCol w="4413176"/>
              </a:tblGrid>
              <a:tr h="370840">
                <a:tc>
                  <a:txBody>
                    <a:bodyPr/>
                    <a:lstStyle/>
                    <a:p>
                      <a:pPr algn="ctr"/>
                      <a:r>
                        <a:rPr lang="ru-RU" sz="1200" b="1" dirty="0" smtClean="0"/>
                        <a:t>Русский термин</a:t>
                      </a:r>
                      <a:endParaRPr lang="ru-RU" sz="1200" b="1" dirty="0"/>
                    </a:p>
                  </a:txBody>
                  <a:tcPr/>
                </a:tc>
                <a:tc>
                  <a:txBody>
                    <a:bodyPr/>
                    <a:lstStyle/>
                    <a:p>
                      <a:pPr algn="ctr"/>
                      <a:r>
                        <a:rPr lang="ru-RU" sz="1200" dirty="0" smtClean="0"/>
                        <a:t>Английский термин</a:t>
                      </a:r>
                      <a:endParaRPr lang="ru-RU" sz="1200" dirty="0"/>
                    </a:p>
                  </a:txBody>
                  <a:tcPr/>
                </a:tc>
                <a:tc>
                  <a:txBody>
                    <a:bodyPr/>
                    <a:lstStyle/>
                    <a:p>
                      <a:pPr algn="ctr"/>
                      <a:r>
                        <a:rPr lang="ru-RU" sz="1200" dirty="0" smtClean="0"/>
                        <a:t>Пояснение</a:t>
                      </a:r>
                      <a:endParaRPr lang="ru-RU" sz="1200" dirty="0"/>
                    </a:p>
                  </a:txBody>
                  <a:tcPr/>
                </a:tc>
              </a:tr>
              <a:tr h="370840">
                <a:tc>
                  <a:txBody>
                    <a:bodyPr/>
                    <a:lstStyle/>
                    <a:p>
                      <a:r>
                        <a:rPr lang="ru-RU" sz="1200" dirty="0" smtClean="0"/>
                        <a:t>Корпорация-покупатель</a:t>
                      </a:r>
                      <a:endParaRPr lang="ru-RU" sz="1200" dirty="0"/>
                    </a:p>
                  </a:txBody>
                  <a:tcPr/>
                </a:tc>
                <a:tc>
                  <a:txBody>
                    <a:bodyPr/>
                    <a:lstStyle/>
                    <a:p>
                      <a:r>
                        <a:rPr lang="en-US" sz="1200" dirty="0" smtClean="0">
                          <a:solidFill>
                            <a:srgbClr val="0070C0"/>
                          </a:solidFill>
                        </a:rPr>
                        <a:t>Acquirer</a:t>
                      </a:r>
                      <a:endParaRPr lang="ru-RU" sz="1200" dirty="0">
                        <a:solidFill>
                          <a:srgbClr val="0070C0"/>
                        </a:solidFill>
                      </a:endParaRPr>
                    </a:p>
                  </a:txBody>
                  <a:tcPr/>
                </a:tc>
                <a:tc>
                  <a:txBody>
                    <a:bodyPr/>
                    <a:lstStyle/>
                    <a:p>
                      <a:r>
                        <a:rPr lang="ru-RU" sz="1200" dirty="0" smtClean="0"/>
                        <a:t>Компания,</a:t>
                      </a:r>
                      <a:r>
                        <a:rPr lang="ru-RU" sz="1200" baseline="0" dirty="0" smtClean="0"/>
                        <a:t> выдвигающая тендерное предложение</a:t>
                      </a:r>
                      <a:endParaRPr lang="ru-RU" sz="1200" dirty="0"/>
                    </a:p>
                  </a:txBody>
                  <a:tcPr/>
                </a:tc>
              </a:tr>
              <a:tr h="370840">
                <a:tc>
                  <a:txBody>
                    <a:bodyPr/>
                    <a:lstStyle/>
                    <a:p>
                      <a:r>
                        <a:rPr lang="ru-RU" sz="1200" dirty="0" smtClean="0"/>
                        <a:t>Финансовое поглощение</a:t>
                      </a:r>
                      <a:endParaRPr lang="ru-RU" sz="1200" dirty="0"/>
                    </a:p>
                  </a:txBody>
                  <a:tcPr/>
                </a:tc>
                <a:tc>
                  <a:txBody>
                    <a:bodyPr/>
                    <a:lstStyle/>
                    <a:p>
                      <a:r>
                        <a:rPr lang="en-US" sz="1200" dirty="0" smtClean="0">
                          <a:solidFill>
                            <a:srgbClr val="0070C0"/>
                          </a:solidFill>
                        </a:rPr>
                        <a:t>Financial takeover</a:t>
                      </a:r>
                      <a:endParaRPr lang="ru-RU" sz="1200" dirty="0">
                        <a:solidFill>
                          <a:srgbClr val="0070C0"/>
                        </a:solidFill>
                      </a:endParaRPr>
                    </a:p>
                  </a:txBody>
                  <a:tcPr/>
                </a:tc>
                <a:tc>
                  <a:txBody>
                    <a:bodyPr/>
                    <a:lstStyle/>
                    <a:p>
                      <a:r>
                        <a:rPr lang="ru-RU" sz="1200" dirty="0" smtClean="0"/>
                        <a:t>Поглощения корпораций из других отраслей</a:t>
                      </a:r>
                      <a:endParaRPr lang="ru-RU" sz="1200" dirty="0"/>
                    </a:p>
                  </a:txBody>
                  <a:tcPr/>
                </a:tc>
              </a:tr>
              <a:tr h="370840">
                <a:tc>
                  <a:txBody>
                    <a:bodyPr/>
                    <a:lstStyle/>
                    <a:p>
                      <a:r>
                        <a:rPr lang="ru-RU" sz="1200" dirty="0" smtClean="0"/>
                        <a:t>Обратное поглощение</a:t>
                      </a:r>
                      <a:endParaRPr lang="ru-RU" sz="1200" dirty="0"/>
                    </a:p>
                  </a:txBody>
                  <a:tcPr/>
                </a:tc>
                <a:tc>
                  <a:txBody>
                    <a:bodyPr/>
                    <a:lstStyle/>
                    <a:p>
                      <a:r>
                        <a:rPr lang="en-US" sz="1200" dirty="0" smtClean="0">
                          <a:solidFill>
                            <a:srgbClr val="0070C0"/>
                          </a:solidFill>
                        </a:rPr>
                        <a:t>Reverse takeover</a:t>
                      </a:r>
                      <a:endParaRPr lang="ru-RU" sz="1200" dirty="0">
                        <a:solidFill>
                          <a:srgbClr val="0070C0"/>
                        </a:solidFill>
                      </a:endParaRPr>
                    </a:p>
                  </a:txBody>
                  <a:tcPr/>
                </a:tc>
                <a:tc>
                  <a:txBody>
                    <a:bodyPr/>
                    <a:lstStyle/>
                    <a:p>
                      <a:r>
                        <a:rPr lang="ru-RU" sz="1200" dirty="0" smtClean="0"/>
                        <a:t>Менеджмент корпорации-цели после захвата пытается встать у руля новой компании </a:t>
                      </a:r>
                      <a:endParaRPr lang="ru-RU" sz="1200" dirty="0"/>
                    </a:p>
                  </a:txBody>
                  <a:tcPr/>
                </a:tc>
              </a:tr>
              <a:tr h="370840">
                <a:tc>
                  <a:txBody>
                    <a:bodyPr/>
                    <a:lstStyle/>
                    <a:p>
                      <a:r>
                        <a:rPr lang="ru-RU" sz="1200" dirty="0" smtClean="0"/>
                        <a:t>Черная книга</a:t>
                      </a:r>
                      <a:endParaRPr lang="ru-RU" sz="1200" dirty="0"/>
                    </a:p>
                  </a:txBody>
                  <a:tcPr/>
                </a:tc>
                <a:tc>
                  <a:txBody>
                    <a:bodyPr/>
                    <a:lstStyle/>
                    <a:p>
                      <a:r>
                        <a:rPr lang="en-US" sz="1200" dirty="0" smtClean="0">
                          <a:solidFill>
                            <a:srgbClr val="0070C0"/>
                          </a:solidFill>
                        </a:rPr>
                        <a:t>Black book</a:t>
                      </a:r>
                      <a:endParaRPr lang="ru-RU" sz="1200" dirty="0">
                        <a:solidFill>
                          <a:srgbClr val="0070C0"/>
                        </a:solidFill>
                      </a:endParaRPr>
                    </a:p>
                  </a:txBody>
                  <a:tcPr/>
                </a:tc>
                <a:tc>
                  <a:txBody>
                    <a:bodyPr/>
                    <a:lstStyle/>
                    <a:p>
                      <a:r>
                        <a:rPr lang="ru-RU" sz="1200" dirty="0" smtClean="0"/>
                        <a:t>Список действий, которые следует предпринять при угрозе захвата компании</a:t>
                      </a:r>
                      <a:endParaRPr lang="ru-RU" sz="1200" dirty="0"/>
                    </a:p>
                  </a:txBody>
                  <a:tcPr/>
                </a:tc>
              </a:tr>
              <a:tr h="370840">
                <a:tc>
                  <a:txBody>
                    <a:bodyPr/>
                    <a:lstStyle/>
                    <a:p>
                      <a:r>
                        <a:rPr lang="ru-RU" sz="1200" dirty="0" smtClean="0"/>
                        <a:t>Драгоценности короны</a:t>
                      </a:r>
                      <a:endParaRPr lang="ru-RU" sz="1200" dirty="0"/>
                    </a:p>
                  </a:txBody>
                  <a:tcPr/>
                </a:tc>
                <a:tc>
                  <a:txBody>
                    <a:bodyPr/>
                    <a:lstStyle/>
                    <a:p>
                      <a:r>
                        <a:rPr lang="en-US" sz="1200" dirty="0" smtClean="0">
                          <a:solidFill>
                            <a:srgbClr val="0070C0"/>
                          </a:solidFill>
                        </a:rPr>
                        <a:t>Crown jewels</a:t>
                      </a:r>
                      <a:endParaRPr lang="ru-RU" sz="1200" dirty="0">
                        <a:solidFill>
                          <a:srgbClr val="0070C0"/>
                        </a:solidFill>
                      </a:endParaRPr>
                    </a:p>
                  </a:txBody>
                  <a:tcPr/>
                </a:tc>
                <a:tc>
                  <a:txBody>
                    <a:bodyPr/>
                    <a:lstStyle/>
                    <a:p>
                      <a:r>
                        <a:rPr lang="ru-RU" sz="1200" dirty="0" smtClean="0"/>
                        <a:t>Активы компании-цели, которые в первую очередь привлекли захватчика</a:t>
                      </a:r>
                      <a:endParaRPr lang="ru-RU" sz="1200" dirty="0"/>
                    </a:p>
                  </a:txBody>
                  <a:tcPr/>
                </a:tc>
              </a:tr>
              <a:tr h="370840">
                <a:tc>
                  <a:txBody>
                    <a:bodyPr/>
                    <a:lstStyle/>
                    <a:p>
                      <a:r>
                        <a:rPr lang="ru-RU" sz="1200" dirty="0" smtClean="0"/>
                        <a:t>Тактика выжженной земли</a:t>
                      </a:r>
                      <a:endParaRPr lang="ru-RU" sz="1200" dirty="0"/>
                    </a:p>
                  </a:txBody>
                  <a:tcPr/>
                </a:tc>
                <a:tc>
                  <a:txBody>
                    <a:bodyPr/>
                    <a:lstStyle/>
                    <a:p>
                      <a:r>
                        <a:rPr lang="en-US" sz="1200" dirty="0" smtClean="0">
                          <a:solidFill>
                            <a:srgbClr val="0070C0"/>
                          </a:solidFill>
                        </a:rPr>
                        <a:t>Scorched earth</a:t>
                      </a:r>
                      <a:endParaRPr lang="ru-RU" sz="1200" dirty="0">
                        <a:solidFill>
                          <a:srgbClr val="0070C0"/>
                        </a:solidFill>
                      </a:endParaRPr>
                    </a:p>
                  </a:txBody>
                  <a:tcPr/>
                </a:tc>
                <a:tc>
                  <a:txBody>
                    <a:bodyPr/>
                    <a:lstStyle/>
                    <a:p>
                      <a:r>
                        <a:rPr lang="ru-RU" sz="1200" dirty="0" smtClean="0"/>
                        <a:t>Распродажа драгоценностей короны для снижения привлекательности компании-цели</a:t>
                      </a:r>
                      <a:endParaRPr lang="ru-RU" sz="1200" dirty="0"/>
                    </a:p>
                  </a:txBody>
                  <a:tcPr/>
                </a:tc>
              </a:tr>
              <a:tr h="370840">
                <a:tc>
                  <a:txBody>
                    <a:bodyPr/>
                    <a:lstStyle/>
                    <a:p>
                      <a:r>
                        <a:rPr lang="ru-RU" sz="1200" dirty="0" smtClean="0"/>
                        <a:t>Медвежьи объятия</a:t>
                      </a:r>
                      <a:endParaRPr lang="ru-RU" sz="1200" dirty="0"/>
                    </a:p>
                  </a:txBody>
                  <a:tcPr/>
                </a:tc>
                <a:tc>
                  <a:txBody>
                    <a:bodyPr/>
                    <a:lstStyle/>
                    <a:p>
                      <a:r>
                        <a:rPr lang="en-US" sz="1200" dirty="0" smtClean="0">
                          <a:solidFill>
                            <a:srgbClr val="0070C0"/>
                          </a:solidFill>
                        </a:rPr>
                        <a:t>Bear-hug</a:t>
                      </a:r>
                      <a:endParaRPr lang="ru-RU" sz="1200" dirty="0">
                        <a:solidFill>
                          <a:srgbClr val="0070C0"/>
                        </a:solidFill>
                      </a:endParaRPr>
                    </a:p>
                  </a:txBody>
                  <a:tcPr/>
                </a:tc>
                <a:tc>
                  <a:txBody>
                    <a:bodyPr/>
                    <a:lstStyle/>
                    <a:p>
                      <a:r>
                        <a:rPr lang="ru-RU" sz="1200" dirty="0" smtClean="0"/>
                        <a:t>Рассылка писем владельцам и менеджерам с предложением о скупке их компании и требованием немедленного ответа</a:t>
                      </a:r>
                      <a:endParaRPr lang="ru-RU" sz="1200" dirty="0"/>
                    </a:p>
                  </a:txBody>
                  <a:tcPr/>
                </a:tc>
              </a:tr>
              <a:tr h="370840">
                <a:tc>
                  <a:txBody>
                    <a:bodyPr/>
                    <a:lstStyle/>
                    <a:p>
                      <a:r>
                        <a:rPr lang="ru-RU" sz="1200" dirty="0" smtClean="0"/>
                        <a:t>Ползучее поглощение</a:t>
                      </a:r>
                      <a:endParaRPr lang="ru-RU" sz="1200" dirty="0"/>
                    </a:p>
                  </a:txBody>
                  <a:tcPr/>
                </a:tc>
                <a:tc>
                  <a:txBody>
                    <a:bodyPr/>
                    <a:lstStyle/>
                    <a:p>
                      <a:r>
                        <a:rPr lang="en-US" sz="1200" dirty="0" smtClean="0">
                          <a:solidFill>
                            <a:srgbClr val="0070C0"/>
                          </a:solidFill>
                        </a:rPr>
                        <a:t>Creeping takeover</a:t>
                      </a:r>
                      <a:endParaRPr lang="ru-RU" sz="1200" dirty="0">
                        <a:solidFill>
                          <a:srgbClr val="0070C0"/>
                        </a:solidFill>
                      </a:endParaRPr>
                    </a:p>
                  </a:txBody>
                  <a:tcPr/>
                </a:tc>
                <a:tc>
                  <a:txBody>
                    <a:bodyPr/>
                    <a:lstStyle/>
                    <a:p>
                      <a:r>
                        <a:rPr lang="ru-RU" sz="1200" dirty="0" smtClean="0"/>
                        <a:t>Очень медленная тайная скупка акций у компании-цели вплоть до приобретения контрольного пакета</a:t>
                      </a:r>
                      <a:endParaRPr lang="ru-RU" sz="1200" dirty="0"/>
                    </a:p>
                  </a:txBody>
                  <a:tcPr/>
                </a:tc>
              </a:tr>
              <a:tr h="370840">
                <a:tc>
                  <a:txBody>
                    <a:bodyPr/>
                    <a:lstStyle/>
                    <a:p>
                      <a:r>
                        <a:rPr lang="ru-RU" sz="1200" dirty="0" smtClean="0"/>
                        <a:t>Предложение крестного отца</a:t>
                      </a:r>
                      <a:endParaRPr lang="ru-RU" sz="1200" dirty="0"/>
                    </a:p>
                  </a:txBody>
                  <a:tcPr/>
                </a:tc>
                <a:tc>
                  <a:txBody>
                    <a:bodyPr/>
                    <a:lstStyle/>
                    <a:p>
                      <a:r>
                        <a:rPr lang="en-US" sz="1200" dirty="0" smtClean="0">
                          <a:solidFill>
                            <a:srgbClr val="0070C0"/>
                          </a:solidFill>
                        </a:rPr>
                        <a:t>Godfather offer</a:t>
                      </a:r>
                      <a:endParaRPr lang="ru-RU" sz="1200" dirty="0">
                        <a:solidFill>
                          <a:srgbClr val="0070C0"/>
                        </a:solidFill>
                      </a:endParaRPr>
                    </a:p>
                  </a:txBody>
                  <a:tcPr/>
                </a:tc>
                <a:tc>
                  <a:txBody>
                    <a:bodyPr/>
                    <a:lstStyle/>
                    <a:p>
                      <a:r>
                        <a:rPr lang="ru-RU" sz="1200" dirty="0" smtClean="0"/>
                        <a:t>Тендерное предложение, от которого нельзя отказаться</a:t>
                      </a:r>
                      <a:endParaRPr lang="ru-RU" sz="1200" dirty="0"/>
                    </a:p>
                  </a:txBody>
                  <a:tcPr/>
                </a:tc>
              </a:tr>
              <a:tr h="370840">
                <a:tc>
                  <a:txBody>
                    <a:bodyPr/>
                    <a:lstStyle/>
                    <a:p>
                      <a:r>
                        <a:rPr lang="ru-RU" sz="1200" dirty="0" smtClean="0"/>
                        <a:t>Белый рыцарь</a:t>
                      </a:r>
                      <a:endParaRPr lang="ru-RU" sz="1200" dirty="0"/>
                    </a:p>
                  </a:txBody>
                  <a:tcPr/>
                </a:tc>
                <a:tc>
                  <a:txBody>
                    <a:bodyPr/>
                    <a:lstStyle/>
                    <a:p>
                      <a:r>
                        <a:rPr lang="en-US" sz="1200" dirty="0" smtClean="0">
                          <a:solidFill>
                            <a:srgbClr val="0070C0"/>
                          </a:solidFill>
                        </a:rPr>
                        <a:t>White knight</a:t>
                      </a:r>
                      <a:endParaRPr lang="ru-RU" sz="1200" dirty="0">
                        <a:solidFill>
                          <a:srgbClr val="0070C0"/>
                        </a:solidFill>
                      </a:endParaRPr>
                    </a:p>
                  </a:txBody>
                  <a:tcPr/>
                </a:tc>
                <a:tc>
                  <a:txBody>
                    <a:bodyPr/>
                    <a:lstStyle/>
                    <a:p>
                      <a:r>
                        <a:rPr lang="ru-RU" sz="1200" dirty="0" smtClean="0"/>
                        <a:t>Дружескую компанию приглашают к поглощению компании-цели по согласованному плану</a:t>
                      </a:r>
                      <a:endParaRPr lang="ru-RU" sz="1200" dirty="0"/>
                    </a:p>
                  </a:txBody>
                  <a:tcPr/>
                </a:tc>
              </a:tr>
              <a:tr h="370840">
                <a:tc>
                  <a:txBody>
                    <a:bodyPr/>
                    <a:lstStyle/>
                    <a:p>
                      <a:r>
                        <a:rPr lang="ru-RU" sz="1200" dirty="0" smtClean="0"/>
                        <a:t>Защита Джонстауна</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Jonestown defense</a:t>
                      </a:r>
                      <a:endParaRPr lang="ru-RU" sz="1200" dirty="0" smtClean="0">
                        <a:solidFill>
                          <a:srgbClr val="0070C0"/>
                        </a:solidFill>
                      </a:endParaRPr>
                    </a:p>
                    <a:p>
                      <a:endParaRPr lang="ru-RU" sz="1200" dirty="0">
                        <a:solidFill>
                          <a:srgbClr val="0070C0"/>
                        </a:solidFill>
                      </a:endParaRPr>
                    </a:p>
                  </a:txBody>
                  <a:tcPr/>
                </a:tc>
                <a:tc>
                  <a:txBody>
                    <a:bodyPr/>
                    <a:lstStyle/>
                    <a:p>
                      <a:r>
                        <a:rPr lang="ru-RU" sz="1200" dirty="0" smtClean="0"/>
                        <a:t>Описание любого метода защиты, который является самоубийством</a:t>
                      </a:r>
                      <a:endParaRPr lang="ru-RU" sz="1200" dirty="0"/>
                    </a:p>
                  </a:txBody>
                  <a:tcPr/>
                </a:tc>
              </a:tr>
              <a:tr h="370840">
                <a:tc>
                  <a:txBody>
                    <a:bodyPr/>
                    <a:lstStyle/>
                    <a:p>
                      <a:r>
                        <a:rPr lang="ru-RU" sz="1200" dirty="0" smtClean="0"/>
                        <a:t>Стратегия леди Макбет</a:t>
                      </a:r>
                      <a:endParaRPr lang="ru-RU" sz="1200" dirty="0"/>
                    </a:p>
                  </a:txBody>
                  <a:tcPr/>
                </a:tc>
                <a:tc>
                  <a:txBody>
                    <a:bodyPr/>
                    <a:lstStyle/>
                    <a:p>
                      <a:r>
                        <a:rPr lang="en-US" sz="1200" dirty="0" smtClean="0">
                          <a:solidFill>
                            <a:srgbClr val="0070C0"/>
                          </a:solidFill>
                        </a:rPr>
                        <a:t>Lady MacBeth strategy</a:t>
                      </a:r>
                      <a:endParaRPr lang="ru-RU" sz="1200" dirty="0">
                        <a:solidFill>
                          <a:srgbClr val="0070C0"/>
                        </a:solidFill>
                      </a:endParaRPr>
                    </a:p>
                  </a:txBody>
                  <a:tcPr/>
                </a:tc>
                <a:tc>
                  <a:txBody>
                    <a:bodyPr/>
                    <a:lstStyle/>
                    <a:p>
                      <a:r>
                        <a:rPr lang="ru-RU" sz="1200" dirty="0" smtClean="0"/>
                        <a:t>Любые нехорошие действия белого рыцаря в обход достигнутых дружеских договоренностей</a:t>
                      </a:r>
                      <a:endParaRPr lang="ru-RU" sz="1200" dirty="0"/>
                    </a:p>
                  </a:txBody>
                  <a:tcPr/>
                </a:tc>
              </a:tr>
            </a:tbl>
          </a:graphicData>
        </a:graphic>
      </p:graphicFrame>
      <p:sp>
        <p:nvSpPr>
          <p:cNvPr id="6" name="Прямоугольник 5"/>
          <p:cNvSpPr/>
          <p:nvPr/>
        </p:nvSpPr>
        <p:spPr>
          <a:xfrm>
            <a:off x="2195736" y="260648"/>
            <a:ext cx="4536504"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Некоторые профессиональные термины</a:t>
            </a:r>
            <a:endParaRPr lang="ru-RU" sz="1400" dirty="0"/>
          </a:p>
        </p:txBody>
      </p:sp>
    </p:spTree>
    <p:extLst>
      <p:ext uri="{BB962C8B-B14F-4D97-AF65-F5344CB8AC3E}">
        <p14:creationId xmlns:p14="http://schemas.microsoft.com/office/powerpoint/2010/main" val="158490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80022"/>
            <a:ext cx="8496944" cy="631733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683568" y="536445"/>
            <a:ext cx="2088232" cy="457200"/>
          </a:xfrm>
          <a:prstGeom prst="rect">
            <a:avLst/>
          </a:prstGeom>
          <a:solidFill>
            <a:schemeClr val="tx2">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200" dirty="0" smtClean="0">
                <a:solidFill>
                  <a:schemeClr val="tx1"/>
                </a:solidFill>
              </a:rPr>
              <a:t>Конкурентные действия</a:t>
            </a:r>
            <a:endParaRPr lang="ru-RU" sz="1200" dirty="0">
              <a:solidFill>
                <a:schemeClr val="tx1"/>
              </a:solidFill>
            </a:endParaRPr>
          </a:p>
        </p:txBody>
      </p:sp>
      <p:sp>
        <p:nvSpPr>
          <p:cNvPr id="8" name="Прямоугольник 7"/>
          <p:cNvSpPr/>
          <p:nvPr/>
        </p:nvSpPr>
        <p:spPr>
          <a:xfrm>
            <a:off x="5444707" y="993681"/>
            <a:ext cx="2088232" cy="2286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Фокусирование</a:t>
            </a:r>
            <a:endParaRPr lang="ru-RU" sz="1200" dirty="0"/>
          </a:p>
        </p:txBody>
      </p:sp>
      <p:sp>
        <p:nvSpPr>
          <p:cNvPr id="9" name="Прямоугольник 8"/>
          <p:cNvSpPr/>
          <p:nvPr/>
        </p:nvSpPr>
        <p:spPr>
          <a:xfrm>
            <a:off x="5444707" y="3933056"/>
            <a:ext cx="2088232" cy="2286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Изоляционистские</a:t>
            </a:r>
            <a:endParaRPr lang="ru-RU" sz="1200" dirty="0"/>
          </a:p>
        </p:txBody>
      </p:sp>
      <p:sp>
        <p:nvSpPr>
          <p:cNvPr id="10" name="Прямоугольник 9"/>
          <p:cNvSpPr/>
          <p:nvPr/>
        </p:nvSpPr>
        <p:spPr>
          <a:xfrm>
            <a:off x="5444480" y="4852800"/>
            <a:ext cx="2088232" cy="2286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Комбинированные</a:t>
            </a:r>
            <a:endParaRPr lang="ru-RU" sz="1200" dirty="0"/>
          </a:p>
        </p:txBody>
      </p:sp>
      <p:sp>
        <p:nvSpPr>
          <p:cNvPr id="11" name="Прямоугольник 10"/>
          <p:cNvSpPr/>
          <p:nvPr/>
        </p:nvSpPr>
        <p:spPr>
          <a:xfrm>
            <a:off x="1835696" y="4514030"/>
            <a:ext cx="2088232"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Комплексные</a:t>
            </a:r>
            <a:endParaRPr lang="ru-RU" sz="1200" dirty="0"/>
          </a:p>
        </p:txBody>
      </p:sp>
      <p:sp>
        <p:nvSpPr>
          <p:cNvPr id="13" name="Прямоугольник 12"/>
          <p:cNvSpPr/>
          <p:nvPr/>
        </p:nvSpPr>
        <p:spPr>
          <a:xfrm>
            <a:off x="4868416" y="2276872"/>
            <a:ext cx="3240360"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Контрнаступательные конкурентные действия</a:t>
            </a:r>
            <a:endParaRPr lang="ru-RU" sz="1200" dirty="0"/>
          </a:p>
        </p:txBody>
      </p:sp>
      <p:sp>
        <p:nvSpPr>
          <p:cNvPr id="14" name="Прямоугольник 13"/>
          <p:cNvSpPr/>
          <p:nvPr/>
        </p:nvSpPr>
        <p:spPr>
          <a:xfrm>
            <a:off x="4868643" y="1867046"/>
            <a:ext cx="3240360"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Оборонительные конкурентные действия</a:t>
            </a:r>
            <a:endParaRPr lang="ru-RU" sz="1200" dirty="0"/>
          </a:p>
        </p:txBody>
      </p:sp>
      <p:sp>
        <p:nvSpPr>
          <p:cNvPr id="15" name="Прямоугольник 14"/>
          <p:cNvSpPr/>
          <p:nvPr/>
        </p:nvSpPr>
        <p:spPr>
          <a:xfrm>
            <a:off x="4868416" y="1399989"/>
            <a:ext cx="3240360"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Наступательные конкурентные действия</a:t>
            </a:r>
            <a:endParaRPr lang="ru-RU" sz="1200" dirty="0"/>
          </a:p>
        </p:txBody>
      </p:sp>
      <p:sp>
        <p:nvSpPr>
          <p:cNvPr id="16" name="Прямоугольник 15"/>
          <p:cNvSpPr/>
          <p:nvPr/>
        </p:nvSpPr>
        <p:spPr>
          <a:xfrm>
            <a:off x="4868416" y="2924944"/>
            <a:ext cx="3240360" cy="2880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Отступление</a:t>
            </a:r>
            <a:endParaRPr lang="ru-RU" sz="1200" dirty="0"/>
          </a:p>
        </p:txBody>
      </p:sp>
      <p:sp>
        <p:nvSpPr>
          <p:cNvPr id="17" name="Прямоугольник 16"/>
          <p:cNvSpPr/>
          <p:nvPr/>
        </p:nvSpPr>
        <p:spPr>
          <a:xfrm>
            <a:off x="4868416" y="3403023"/>
            <a:ext cx="3240360" cy="2880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Согласительные конкурентные действия</a:t>
            </a:r>
            <a:endParaRPr lang="ru-RU" sz="1200" dirty="0"/>
          </a:p>
        </p:txBody>
      </p:sp>
      <p:sp>
        <p:nvSpPr>
          <p:cNvPr id="18" name="Прямоугольник 17"/>
          <p:cNvSpPr/>
          <p:nvPr/>
        </p:nvSpPr>
        <p:spPr>
          <a:xfrm>
            <a:off x="4868416" y="4288920"/>
            <a:ext cx="3240360"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Изоляционистские конкурентные действия</a:t>
            </a:r>
            <a:endParaRPr lang="ru-RU" sz="1200" dirty="0"/>
          </a:p>
        </p:txBody>
      </p:sp>
      <p:sp>
        <p:nvSpPr>
          <p:cNvPr id="19" name="Прямоугольник 18"/>
          <p:cNvSpPr/>
          <p:nvPr/>
        </p:nvSpPr>
        <p:spPr>
          <a:xfrm>
            <a:off x="4868416" y="5229200"/>
            <a:ext cx="3240360"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Комбинированные конкурентные действия</a:t>
            </a:r>
            <a:endParaRPr lang="ru-RU" sz="1200" dirty="0"/>
          </a:p>
        </p:txBody>
      </p:sp>
      <p:sp>
        <p:nvSpPr>
          <p:cNvPr id="20" name="Прямоугольник 19"/>
          <p:cNvSpPr/>
          <p:nvPr/>
        </p:nvSpPr>
        <p:spPr>
          <a:xfrm>
            <a:off x="4868643" y="5825025"/>
            <a:ext cx="3240360"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Отвлекающие конкурентные действия</a:t>
            </a:r>
            <a:endParaRPr lang="ru-RU" sz="1200" dirty="0"/>
          </a:p>
        </p:txBody>
      </p:sp>
      <p:cxnSp>
        <p:nvCxnSpPr>
          <p:cNvPr id="23" name="Прямая соединительная линия 22"/>
          <p:cNvCxnSpPr/>
          <p:nvPr/>
        </p:nvCxnSpPr>
        <p:spPr>
          <a:xfrm>
            <a:off x="4572000" y="1107981"/>
            <a:ext cx="8727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7532712" y="1107981"/>
            <a:ext cx="8727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4571773" y="2780928"/>
            <a:ext cx="3833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V="1">
            <a:off x="4572000" y="1107982"/>
            <a:ext cx="0" cy="16729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8405419" y="1107982"/>
            <a:ext cx="0" cy="16729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4571773" y="4047356"/>
            <a:ext cx="8727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7532939" y="4047356"/>
            <a:ext cx="8727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4571772" y="4967100"/>
            <a:ext cx="8727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7532939" y="4962703"/>
            <a:ext cx="8727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V="1">
            <a:off x="4572000" y="4060051"/>
            <a:ext cx="0" cy="6784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8405419" y="4060051"/>
            <a:ext cx="227" cy="6784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4572000" y="4742649"/>
            <a:ext cx="3833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flipV="1">
            <a:off x="4572000" y="4967100"/>
            <a:ext cx="0" cy="6941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flipV="1">
            <a:off x="8395449" y="4967100"/>
            <a:ext cx="0" cy="6941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4572000" y="5661248"/>
            <a:ext cx="38334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flipH="1">
            <a:off x="4211960" y="1944455"/>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flipH="1">
            <a:off x="4211732" y="4436071"/>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flipH="1">
            <a:off x="4211732" y="5300218"/>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Прямоугольник 62"/>
          <p:cNvSpPr/>
          <p:nvPr/>
        </p:nvSpPr>
        <p:spPr>
          <a:xfrm>
            <a:off x="971600" y="1226840"/>
            <a:ext cx="2664296" cy="1194047"/>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2">
                    <a:lumMod val="75000"/>
                  </a:schemeClr>
                </a:solidFill>
              </a:rPr>
              <a:t>Отступление – это не уход от конкуренции вообще, а всего лишь изменение делового статуса субъекта бизнеса, при котором сохраняется его право на возвращение и возможность возвращения на рынок в качестве предпринимателя.</a:t>
            </a:r>
            <a:endParaRPr lang="ru-RU" sz="1000" dirty="0">
              <a:solidFill>
                <a:schemeClr val="tx2">
                  <a:lumMod val="75000"/>
                </a:schemeClr>
              </a:solidFill>
            </a:endParaRPr>
          </a:p>
        </p:txBody>
      </p:sp>
      <p:sp>
        <p:nvSpPr>
          <p:cNvPr id="64" name="Прямоугольник 63"/>
          <p:cNvSpPr/>
          <p:nvPr/>
        </p:nvSpPr>
        <p:spPr>
          <a:xfrm>
            <a:off x="971600" y="2866004"/>
            <a:ext cx="2664296" cy="1194047"/>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2">
                    <a:lumMod val="75000"/>
                  </a:schemeClr>
                </a:solidFill>
              </a:rPr>
              <a:t>Достигнув согласия, соперники не перестают противостоять друг другу. Просто теперь они делают это в рамках взаимных договоренностей и уступок, т.е. в пределах коридора применения других конкурентных действий, которые они установили сами для себя</a:t>
            </a:r>
            <a:endParaRPr lang="ru-RU" sz="1000" dirty="0">
              <a:solidFill>
                <a:schemeClr val="tx2">
                  <a:lumMod val="75000"/>
                </a:schemeClr>
              </a:solidFill>
            </a:endParaRPr>
          </a:p>
        </p:txBody>
      </p:sp>
      <p:sp>
        <p:nvSpPr>
          <p:cNvPr id="65" name="Прямоугольник 64"/>
          <p:cNvSpPr/>
          <p:nvPr/>
        </p:nvSpPr>
        <p:spPr>
          <a:xfrm>
            <a:off x="971600" y="5081400"/>
            <a:ext cx="2664296" cy="1194047"/>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2">
                    <a:lumMod val="75000"/>
                  </a:schemeClr>
                </a:solidFill>
              </a:rPr>
              <a:t>Видимость тех или иных действий используется для отвлечения внимания конкурентов от реализации подлинных намерений компании</a:t>
            </a:r>
            <a:endParaRPr lang="ru-RU" sz="1000" dirty="0">
              <a:solidFill>
                <a:schemeClr val="tx2">
                  <a:lumMod val="75000"/>
                </a:schemeClr>
              </a:solidFill>
            </a:endParaRPr>
          </a:p>
        </p:txBody>
      </p:sp>
      <p:cxnSp>
        <p:nvCxnSpPr>
          <p:cNvPr id="69" name="Прямая соединительная линия 68"/>
          <p:cNvCxnSpPr/>
          <p:nvPr/>
        </p:nvCxnSpPr>
        <p:spPr>
          <a:xfrm>
            <a:off x="3635896" y="1318546"/>
            <a:ext cx="0" cy="110234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3629859" y="2866004"/>
            <a:ext cx="0" cy="110234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a:off x="3623822" y="5038474"/>
            <a:ext cx="0" cy="110234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flipV="1">
            <a:off x="4211960" y="1944455"/>
            <a:ext cx="0" cy="33697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flipV="1">
            <a:off x="827584" y="993682"/>
            <a:ext cx="0" cy="5281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flipV="1">
            <a:off x="8604448" y="765045"/>
            <a:ext cx="0" cy="5510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827584" y="6275447"/>
            <a:ext cx="77768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a:endCxn id="6" idx="3"/>
          </p:cNvCxnSpPr>
          <p:nvPr/>
        </p:nvCxnSpPr>
        <p:spPr>
          <a:xfrm flipH="1">
            <a:off x="2771800" y="765045"/>
            <a:ext cx="58326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flipH="1" flipV="1">
            <a:off x="3629859" y="2276872"/>
            <a:ext cx="1238557" cy="792088"/>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flipH="1" flipV="1">
            <a:off x="3623822" y="3417175"/>
            <a:ext cx="1244594" cy="129864"/>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p:cNvCxnSpPr/>
          <p:nvPr/>
        </p:nvCxnSpPr>
        <p:spPr>
          <a:xfrm flipH="1">
            <a:off x="3623822" y="5969041"/>
            <a:ext cx="1244594"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694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Pictures\Литература\ГВ Гудко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2016224" cy="295232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3526614"/>
            <a:ext cx="2016224" cy="295232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t>R&amp;G</a:t>
            </a:r>
            <a:endParaRPr lang="ru-RU" sz="4000" b="1" dirty="0" smtClean="0"/>
          </a:p>
          <a:p>
            <a:pPr algn="ctr"/>
            <a:endParaRPr lang="ru-RU" sz="4000" b="1" dirty="0" smtClean="0"/>
          </a:p>
          <a:p>
            <a:pPr algn="ctr"/>
            <a:endParaRPr lang="ru-RU" sz="4000" b="1" dirty="0"/>
          </a:p>
          <a:p>
            <a:pPr algn="ctr"/>
            <a:endParaRPr lang="ru-RU" sz="4000" b="1" dirty="0"/>
          </a:p>
        </p:txBody>
      </p:sp>
      <p:pic>
        <p:nvPicPr>
          <p:cNvPr id="5" name="Picture 4" descr="C:\Users\User\Pictures\Рейдеры\images (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873061"/>
            <a:ext cx="1296144" cy="12961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71800" y="1176619"/>
            <a:ext cx="5976664" cy="367240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lang="ru-RU" sz="1200" b="1" dirty="0" smtClean="0"/>
          </a:p>
          <a:p>
            <a:r>
              <a:rPr lang="ru-RU" sz="1200" b="1" dirty="0" smtClean="0"/>
              <a:t>Уголовно-правовые аспекты захватов предприятий</a:t>
            </a:r>
          </a:p>
          <a:p>
            <a:pPr algn="ctr"/>
            <a:endParaRPr lang="ru-RU" sz="1200" dirty="0"/>
          </a:p>
          <a:p>
            <a:r>
              <a:rPr lang="ru-RU" sz="1200" dirty="0" smtClean="0"/>
              <a:t>Мы </a:t>
            </a:r>
            <a:r>
              <a:rPr lang="ru-RU" sz="1200" dirty="0"/>
              <a:t>согласны с мнением авторов, кото­рые, говоря о рейдерстве, выделяют не силовой (так как это еще не сви­детельство преступления), а именно криминальный захват, основанный на незаконных технологиях с нару­шением </a:t>
            </a:r>
            <a:r>
              <a:rPr lang="ru-RU" sz="1200" dirty="0" smtClean="0"/>
              <a:t>ст. ст. </a:t>
            </a:r>
            <a:r>
              <a:rPr lang="ru-RU" sz="1200" dirty="0"/>
              <a:t>159, 170, 171, 174, 174, 195, 196, 197, 202, 204, 285, 286, 290, 291, 292, ч. 1, 3 ст. 327 и ст. 330 УК РФ. По мнению сторонников такой пози­ции, с противодействием рейдерству и наказанием за него связано око­ло 35 статей УК РФ, однако при от­сутствии явных нарушений закона (например, хищение учредительных документов и печати и т. п.) «мы опять имеем дело с гражданским, торго­вым оборотом (поглощение, крупные сделки с активами). Кроме того, рейдерство нередко сопровождается совершением преступлений против личности, собственности, правосу­дия, порядка управления и т. п. По­этому при квалификации действий лиц, участвующих в рейдерской дея­тельности, могут применяться нор­мы, закрепленные в </a:t>
            </a:r>
            <a:r>
              <a:rPr lang="ru-RU" sz="1200" dirty="0" smtClean="0"/>
              <a:t>ст. ст</a:t>
            </a:r>
            <a:r>
              <a:rPr lang="ru-RU" sz="1200" dirty="0"/>
              <a:t>. 105, 111, 112, 115, 116, 127, 160, 161, 162, 163, 165, 167, 168, 201, 210, 213, 303, 312 УК РФ</a:t>
            </a:r>
            <a:r>
              <a:rPr lang="ru-RU" sz="1200" dirty="0" smtClean="0"/>
              <a:t>.</a:t>
            </a:r>
          </a:p>
          <a:p>
            <a:r>
              <a:rPr lang="ru-RU" sz="1200" dirty="0" smtClean="0"/>
              <a:t>В случае, когда службы компании-цели обнаруживают признаки указанных выше и иных уголовно-наказуемых деяний, они должны принимать меры для их закрепления не процессуальным путем и своевременного обращения в правоохранительные органы для принятия предусмотренных законом мер.</a:t>
            </a:r>
            <a:endParaRPr lang="ru-RU" sz="1200" dirty="0"/>
          </a:p>
          <a:p>
            <a:pPr algn="ctr"/>
            <a:endParaRPr lang="ru-RU" sz="1200" dirty="0"/>
          </a:p>
        </p:txBody>
      </p:sp>
      <p:sp>
        <p:nvSpPr>
          <p:cNvPr id="6" name="Прямоугольник 5"/>
          <p:cNvSpPr/>
          <p:nvPr/>
        </p:nvSpPr>
        <p:spPr>
          <a:xfrm>
            <a:off x="2771800" y="5157191"/>
            <a:ext cx="5976664" cy="13217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ru-RU" sz="1200" b="1" dirty="0" smtClean="0"/>
          </a:p>
          <a:p>
            <a:r>
              <a:rPr lang="ru-RU" sz="1200" b="1" dirty="0" smtClean="0"/>
              <a:t>Организационные аспекты управления программой защиты</a:t>
            </a:r>
          </a:p>
          <a:p>
            <a:endParaRPr lang="ru-RU" sz="1200" b="1" dirty="0"/>
          </a:p>
          <a:p>
            <a:r>
              <a:rPr lang="ru-RU" sz="1200" dirty="0" smtClean="0"/>
              <a:t>Разработка идеи/концепции защиты – определение задач – разработка – рабочее проектирование – экспертиза – переговоры – осуществление проекта – контроль за реализацией – оценка и анализ результатов – завершение проекта</a:t>
            </a:r>
            <a:endParaRPr lang="ru-RU" sz="1200" dirty="0"/>
          </a:p>
          <a:p>
            <a:pPr algn="r"/>
            <a:r>
              <a:rPr lang="ru-RU" sz="1200" dirty="0" smtClean="0"/>
              <a:t>Стр. 555</a:t>
            </a:r>
            <a:endParaRPr lang="ru-RU" sz="1200" dirty="0"/>
          </a:p>
        </p:txBody>
      </p:sp>
      <p:sp>
        <p:nvSpPr>
          <p:cNvPr id="7" name="Заголовок 1"/>
          <p:cNvSpPr txBox="1">
            <a:spLocks/>
          </p:cNvSpPr>
          <p:nvPr/>
        </p:nvSpPr>
        <p:spPr>
          <a:xfrm>
            <a:off x="4860032" y="250210"/>
            <a:ext cx="3888432"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dirty="0" smtClean="0"/>
              <a:t>Вопросы уголовной ответственности</a:t>
            </a:r>
            <a:endParaRPr lang="ru-RU" sz="1400" dirty="0"/>
          </a:p>
        </p:txBody>
      </p:sp>
      <p:pic>
        <p:nvPicPr>
          <p:cNvPr id="8" name="Picture 2" descr="C:\Users\User\Pictures\iCAQZ5NZ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50210"/>
            <a:ext cx="648072" cy="77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27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15238"/>
            <a:ext cx="8280920" cy="5976664"/>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rtlCol="0" anchor="ct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smtClean="0"/>
          </a:p>
          <a:p>
            <a:endParaRPr lang="ru-RU" sz="1200" dirty="0"/>
          </a:p>
          <a:p>
            <a:r>
              <a:rPr lang="ru-RU" sz="1200" dirty="0" smtClean="0"/>
              <a:t>В 1998 году в Российской Федерации произошел двусторонний дефолт. Это означало, что государство было не в состоянии отвечать по своим обязательствам как внутри страны, так и на международной арене.</a:t>
            </a:r>
          </a:p>
          <a:p>
            <a:endParaRPr lang="ru-RU" sz="1200" dirty="0"/>
          </a:p>
          <a:p>
            <a:r>
              <a:rPr lang="ru-RU" sz="1200" dirty="0" smtClean="0"/>
              <a:t>Системный кризис обострил все противоречия и не мог не сказаться на всех участниках экономических отношений. Особенно остро кризис сказался на финансово-кредитных учреждениях, в которых сразу же обозначились серьезнейшие проблемы с ликвидностью. Мелкие банки, не имея никакой поддержки, становились банкротами сотнями. С крупными банками и банковскими группами было значительно сложнее.</a:t>
            </a:r>
          </a:p>
          <a:p>
            <a:endParaRPr lang="ru-RU" sz="1200" dirty="0"/>
          </a:p>
          <a:p>
            <a:r>
              <a:rPr lang="ru-RU" sz="1200" dirty="0" smtClean="0"/>
              <a:t>Прежде всего, государство должно было решить как поступить с системообразующими банками, располагающими филиальной сетью во многих или в большинстве регионов страны. </a:t>
            </a:r>
          </a:p>
          <a:p>
            <a:endParaRPr lang="ru-RU" sz="1200" dirty="0"/>
          </a:p>
          <a:p>
            <a:r>
              <a:rPr lang="ru-RU" sz="1200" dirty="0" smtClean="0"/>
              <a:t>Государство в лице уполномоченных лиц сделало выбор в пользу банков, учредителем и акционером которых являлось. Этим финансово-кредитным учреждениям, таким как Сбербанк, Внешторгбанк, Внешэкономбанк и ряду других была оказана целевая поддержка, позволившая преодолеть кризис ликвидности и запустить необходимые механизмы.</a:t>
            </a:r>
          </a:p>
          <a:p>
            <a:endParaRPr lang="ru-RU" sz="1200" dirty="0"/>
          </a:p>
          <a:p>
            <a:r>
              <a:rPr lang="ru-RU" sz="1200" dirty="0" smtClean="0"/>
              <a:t>Не так обстояло дело с крупными банками, которые принадлежали только частным инвесторам. Некоторых из них в начальный период кризиса попытались захватить.</a:t>
            </a:r>
          </a:p>
          <a:p>
            <a:endParaRPr lang="ru-RU" sz="1200" dirty="0"/>
          </a:p>
          <a:p>
            <a:r>
              <a:rPr lang="ru-RU" sz="1200" dirty="0" smtClean="0"/>
              <a:t>Рассмотрим одну из таких ситуаций, реально происшедших в России в 1998-1999 годах.</a:t>
            </a:r>
            <a:endParaRPr lang="ru-RU" sz="1200" dirty="0"/>
          </a:p>
        </p:txBody>
      </p:sp>
      <p:pic>
        <p:nvPicPr>
          <p:cNvPr id="5" name="Picture 3" descr="C:\Users\User\Pictures\Заставки рубрик\загруженное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78387"/>
            <a:ext cx="1198908" cy="112909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971600" y="616502"/>
            <a:ext cx="1698649" cy="992463"/>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200" b="1" dirty="0" smtClean="0">
                <a:solidFill>
                  <a:schemeClr val="tx1"/>
                </a:solidFill>
              </a:rPr>
              <a:t>Кейс</a:t>
            </a:r>
            <a:endParaRPr lang="ru-RU" sz="3200" b="1" dirty="0">
              <a:solidFill>
                <a:schemeClr val="tx1"/>
              </a:solidFill>
            </a:endParaRPr>
          </a:p>
        </p:txBody>
      </p:sp>
      <p:sp>
        <p:nvSpPr>
          <p:cNvPr id="7" name="Прямоугольник 6"/>
          <p:cNvSpPr/>
          <p:nvPr/>
        </p:nvSpPr>
        <p:spPr>
          <a:xfrm>
            <a:off x="2670249" y="700259"/>
            <a:ext cx="3822357" cy="824948"/>
          </a:xfrm>
          <a:prstGeom prst="rect">
            <a:avLst/>
          </a:prstGeom>
          <a:solidFill>
            <a:schemeClr val="bg2">
              <a:lumMod val="9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ru-RU" sz="1400" b="1" dirty="0" smtClean="0"/>
              <a:t>Для разбора на семинарском занятии</a:t>
            </a:r>
            <a:endParaRPr lang="ru-RU" sz="1400" b="1" dirty="0"/>
          </a:p>
        </p:txBody>
      </p:sp>
    </p:spTree>
    <p:extLst>
      <p:ext uri="{BB962C8B-B14F-4D97-AF65-F5344CB8AC3E}">
        <p14:creationId xmlns:p14="http://schemas.microsoft.com/office/powerpoint/2010/main" val="1695346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67544" y="523528"/>
            <a:ext cx="8280920" cy="2941476"/>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Picture 2" descr="C:\Documents and Settings\Kraft\Мои документы\Мои рисунки\Море\Заставки\images (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212" y="523528"/>
            <a:ext cx="4348252" cy="294147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755576" y="856562"/>
            <a:ext cx="2880320"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Times New Roman" pitchFamily="18" charset="0"/>
                <a:cs typeface="Times New Roman" pitchFamily="18" charset="0"/>
              </a:rPr>
              <a:t>Тема 9</a:t>
            </a:r>
            <a:endParaRPr lang="ru-RU" sz="6000" dirty="0">
              <a:latin typeface="Times New Roman" pitchFamily="18" charset="0"/>
              <a:cs typeface="Times New Roman" pitchFamily="18" charset="0"/>
            </a:endParaRPr>
          </a:p>
        </p:txBody>
      </p:sp>
      <p:sp>
        <p:nvSpPr>
          <p:cNvPr id="12" name="Прямоугольник 11"/>
          <p:cNvSpPr/>
          <p:nvPr/>
        </p:nvSpPr>
        <p:spPr>
          <a:xfrm>
            <a:off x="467544" y="3465004"/>
            <a:ext cx="8280920" cy="2916324"/>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accent1"/>
                </a:solidFill>
                <a:latin typeface="Times New Roman" pitchFamily="18" charset="0"/>
                <a:cs typeface="Times New Roman" pitchFamily="18" charset="0"/>
              </a:rPr>
              <a:t>Финансовая безопасность предприятия. Валютный контроль и внутренний контроль по линии противодействия отмыванию денежных средств и финансированию терроризма.</a:t>
            </a:r>
            <a:endParaRPr lang="ru-RU" sz="2800" dirty="0">
              <a:solidFill>
                <a:schemeClr val="accent1"/>
              </a:solidFill>
              <a:latin typeface="Times New Roman" pitchFamily="18" charset="0"/>
              <a:cs typeface="Times New Roman" pitchFamily="18" charset="0"/>
            </a:endParaRPr>
          </a:p>
        </p:txBody>
      </p:sp>
      <p:pic>
        <p:nvPicPr>
          <p:cNvPr id="7" name="Picture 2" descr="C:\Documents and Settings\Kraft\Мои документы\Фотографии\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743" y="2119133"/>
            <a:ext cx="739983" cy="71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90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332656"/>
            <a:ext cx="4176464" cy="6192688"/>
          </a:xfrm>
          <a:prstGeom prst="rect">
            <a:avLst/>
          </a:prstGeom>
          <a:solidFill>
            <a:schemeClr val="tx2">
              <a:lumMod val="60000"/>
              <a:lumOff val="4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u="sng" dirty="0" smtClean="0">
                <a:solidFill>
                  <a:schemeClr val="bg1"/>
                </a:solidFill>
              </a:rPr>
              <a:t>Содержание темы:</a:t>
            </a:r>
          </a:p>
          <a:p>
            <a:pPr algn="ctr"/>
            <a:endParaRPr lang="ru-RU" sz="1600" u="sng" dirty="0" smtClean="0">
              <a:solidFill>
                <a:schemeClr val="bg1"/>
              </a:solidFill>
            </a:endParaRPr>
          </a:p>
          <a:p>
            <a:pPr marL="342900" indent="-342900">
              <a:buFont typeface="+mj-lt"/>
              <a:buAutoNum type="arabicPeriod"/>
            </a:pPr>
            <a:r>
              <a:rPr lang="ru-RU" sz="1600" dirty="0" smtClean="0">
                <a:solidFill>
                  <a:schemeClr val="bg1"/>
                </a:solidFill>
              </a:rPr>
              <a:t>Введение</a:t>
            </a:r>
          </a:p>
          <a:p>
            <a:pPr marL="342900" indent="-342900">
              <a:buFont typeface="+mj-lt"/>
              <a:buAutoNum type="arabicPeriod"/>
            </a:pPr>
            <a:r>
              <a:rPr lang="ru-RU" sz="1600" dirty="0" smtClean="0">
                <a:solidFill>
                  <a:schemeClr val="bg1"/>
                </a:solidFill>
              </a:rPr>
              <a:t>Национальные и международные платежные системы</a:t>
            </a:r>
          </a:p>
          <a:p>
            <a:pPr marL="342900" indent="-342900">
              <a:buFont typeface="+mj-lt"/>
              <a:buAutoNum type="arabicPeriod"/>
            </a:pPr>
            <a:r>
              <a:rPr lang="ru-RU" sz="1600" dirty="0" smtClean="0">
                <a:solidFill>
                  <a:schemeClr val="bg1"/>
                </a:solidFill>
              </a:rPr>
              <a:t>Международные принципы банковского надзора</a:t>
            </a:r>
          </a:p>
          <a:p>
            <a:pPr marL="342900" indent="-342900">
              <a:buFont typeface="+mj-lt"/>
              <a:buAutoNum type="arabicPeriod"/>
            </a:pPr>
            <a:r>
              <a:rPr lang="ru-RU" sz="1600" dirty="0" smtClean="0">
                <a:solidFill>
                  <a:schemeClr val="bg1"/>
                </a:solidFill>
              </a:rPr>
              <a:t>Финансовый мониторинг в кредитных организациях</a:t>
            </a:r>
          </a:p>
          <a:p>
            <a:pPr marL="342900" indent="-342900">
              <a:buFont typeface="+mj-lt"/>
              <a:buAutoNum type="arabicPeriod"/>
            </a:pPr>
            <a:r>
              <a:rPr lang="ru-RU" sz="1600" dirty="0" smtClean="0">
                <a:solidFill>
                  <a:schemeClr val="bg1"/>
                </a:solidFill>
              </a:rPr>
              <a:t>Валютное регулирование и валютный контроль</a:t>
            </a:r>
          </a:p>
          <a:p>
            <a:pPr marL="342900" indent="-342900">
              <a:buFont typeface="+mj-lt"/>
              <a:buAutoNum type="arabicPeriod"/>
            </a:pPr>
            <a:r>
              <a:rPr lang="ru-RU" sz="1600" dirty="0" smtClean="0">
                <a:solidFill>
                  <a:schemeClr val="bg1"/>
                </a:solidFill>
              </a:rPr>
              <a:t>Современные офшорные зоны</a:t>
            </a:r>
          </a:p>
          <a:p>
            <a:pPr marL="342900" indent="-342900">
              <a:buFont typeface="+mj-lt"/>
              <a:buAutoNum type="arabicPeriod"/>
            </a:pPr>
            <a:r>
              <a:rPr lang="ru-RU" sz="1600" dirty="0" smtClean="0">
                <a:solidFill>
                  <a:schemeClr val="bg1"/>
                </a:solidFill>
              </a:rPr>
              <a:t>Противодействие легализации доходов, полученных преступным путем</a:t>
            </a:r>
          </a:p>
          <a:p>
            <a:pPr marL="342900" indent="-342900">
              <a:buFont typeface="+mj-lt"/>
              <a:buAutoNum type="arabicPeriod"/>
            </a:pPr>
            <a:r>
              <a:rPr lang="ru-RU" sz="1600" dirty="0" smtClean="0">
                <a:solidFill>
                  <a:schemeClr val="bg1"/>
                </a:solidFill>
              </a:rPr>
              <a:t>Противодействие коррупции и контроль политически значимых лиц</a:t>
            </a:r>
          </a:p>
          <a:p>
            <a:pPr marL="342900" indent="-342900">
              <a:buFont typeface="+mj-lt"/>
              <a:buAutoNum type="arabicPeriod"/>
            </a:pPr>
            <a:r>
              <a:rPr lang="ru-RU" sz="1600" dirty="0" smtClean="0">
                <a:solidFill>
                  <a:schemeClr val="bg1"/>
                </a:solidFill>
              </a:rPr>
              <a:t>Противодействие финансированию терроризма</a:t>
            </a:r>
          </a:p>
          <a:p>
            <a:pPr marL="342900" indent="-342900">
              <a:buFont typeface="+mj-lt"/>
              <a:buAutoNum type="arabicPeriod"/>
            </a:pPr>
            <a:r>
              <a:rPr lang="ru-RU" sz="1600" dirty="0" smtClean="0">
                <a:solidFill>
                  <a:schemeClr val="bg1"/>
                </a:solidFill>
              </a:rPr>
              <a:t>Аналитика Всемирного банка</a:t>
            </a:r>
          </a:p>
          <a:p>
            <a:pPr marL="342900" indent="-342900">
              <a:buFont typeface="+mj-lt"/>
              <a:buAutoNum type="arabicPeriod"/>
            </a:pPr>
            <a:r>
              <a:rPr lang="ru-RU" sz="1600" dirty="0" smtClean="0">
                <a:solidFill>
                  <a:schemeClr val="bg1"/>
                </a:solidFill>
              </a:rPr>
              <a:t>Динамика рекомендаций ФАТФ</a:t>
            </a:r>
          </a:p>
          <a:p>
            <a:pPr marL="342900" indent="-342900">
              <a:buFont typeface="+mj-lt"/>
              <a:buAutoNum type="arabicPeriod"/>
            </a:pPr>
            <a:r>
              <a:rPr lang="ru-RU" sz="1600" dirty="0" smtClean="0">
                <a:solidFill>
                  <a:schemeClr val="bg1"/>
                </a:solidFill>
              </a:rPr>
              <a:t>Меры воздействия Банка России</a:t>
            </a:r>
          </a:p>
        </p:txBody>
      </p:sp>
      <p:sp>
        <p:nvSpPr>
          <p:cNvPr id="5" name="Прямоугольник 4"/>
          <p:cNvSpPr/>
          <p:nvPr/>
        </p:nvSpPr>
        <p:spPr>
          <a:xfrm>
            <a:off x="4644008" y="332656"/>
            <a:ext cx="4200547" cy="6192688"/>
          </a:xfrm>
          <a:prstGeom prst="rect">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u="sng" dirty="0" smtClean="0">
              <a:solidFill>
                <a:schemeClr val="tx2">
                  <a:lumMod val="75000"/>
                </a:schemeClr>
              </a:solidFill>
            </a:endParaRPr>
          </a:p>
          <a:p>
            <a:pPr algn="ctr"/>
            <a:endParaRPr lang="ru-RU" sz="1600" u="sng" dirty="0">
              <a:solidFill>
                <a:schemeClr val="tx2">
                  <a:lumMod val="75000"/>
                </a:schemeClr>
              </a:solidFill>
            </a:endParaRPr>
          </a:p>
          <a:p>
            <a:pPr algn="ctr"/>
            <a:r>
              <a:rPr lang="ru-RU" sz="1600" u="sng" dirty="0" smtClean="0">
                <a:solidFill>
                  <a:schemeClr val="tx2">
                    <a:lumMod val="75000"/>
                  </a:schemeClr>
                </a:solidFill>
              </a:rPr>
              <a:t>Контрольные вопросы:</a:t>
            </a:r>
          </a:p>
          <a:p>
            <a:pPr algn="ctr"/>
            <a:endParaRPr lang="ru-RU" sz="1600" u="sng" dirty="0">
              <a:solidFill>
                <a:schemeClr val="tx2">
                  <a:lumMod val="75000"/>
                </a:schemeClr>
              </a:solidFill>
            </a:endParaRPr>
          </a:p>
          <a:p>
            <a:pPr marL="228600" indent="-228600">
              <a:buFont typeface="+mj-lt"/>
              <a:buAutoNum type="arabicPeriod"/>
            </a:pPr>
            <a:r>
              <a:rPr lang="ru-RU" sz="1600" dirty="0" smtClean="0">
                <a:solidFill>
                  <a:schemeClr val="tx2">
                    <a:lumMod val="75000"/>
                  </a:schemeClr>
                </a:solidFill>
              </a:rPr>
              <a:t>Что такое платежные системы?</a:t>
            </a:r>
          </a:p>
          <a:p>
            <a:pPr marL="228600" indent="-228600">
              <a:buFont typeface="+mj-lt"/>
              <a:buAutoNum type="arabicPeriod"/>
            </a:pPr>
            <a:r>
              <a:rPr lang="ru-RU" sz="1600" dirty="0" smtClean="0">
                <a:solidFill>
                  <a:schemeClr val="tx2">
                    <a:lumMod val="75000"/>
                  </a:schemeClr>
                </a:solidFill>
              </a:rPr>
              <a:t>Какие международные принципы банковского надзора существуют в настоящее время?</a:t>
            </a:r>
          </a:p>
          <a:p>
            <a:pPr marL="228600" indent="-228600">
              <a:buFont typeface="+mj-lt"/>
              <a:buAutoNum type="arabicPeriod"/>
            </a:pPr>
            <a:r>
              <a:rPr lang="ru-RU" sz="1600" dirty="0" smtClean="0">
                <a:solidFill>
                  <a:schemeClr val="tx2">
                    <a:lumMod val="75000"/>
                  </a:schemeClr>
                </a:solidFill>
              </a:rPr>
              <a:t>Какова роль центральных банков и подразделений внутреннего контроля?</a:t>
            </a:r>
          </a:p>
          <a:p>
            <a:pPr marL="228600" indent="-228600">
              <a:buFont typeface="+mj-lt"/>
              <a:buAutoNum type="arabicPeriod"/>
            </a:pPr>
            <a:r>
              <a:rPr lang="ru-RU" sz="1600" dirty="0" smtClean="0">
                <a:solidFill>
                  <a:schemeClr val="tx2">
                    <a:lumMod val="75000"/>
                  </a:schemeClr>
                </a:solidFill>
              </a:rPr>
              <a:t>Что из себя представляет система валютного регулирования и валютного контроля в России?</a:t>
            </a:r>
          </a:p>
          <a:p>
            <a:pPr marL="228600" indent="-228600">
              <a:buFont typeface="+mj-lt"/>
              <a:buAutoNum type="arabicPeriod"/>
            </a:pPr>
            <a:r>
              <a:rPr lang="ru-RU" sz="1600" dirty="0" smtClean="0">
                <a:solidFill>
                  <a:schemeClr val="tx2">
                    <a:lumMod val="75000"/>
                  </a:schemeClr>
                </a:solidFill>
              </a:rPr>
              <a:t>Используются ли офшорные зоны для финансовых махинаций?</a:t>
            </a:r>
          </a:p>
          <a:p>
            <a:pPr marL="228600" indent="-228600">
              <a:buFont typeface="+mj-lt"/>
              <a:buAutoNum type="arabicPeriod"/>
            </a:pPr>
            <a:r>
              <a:rPr lang="ru-RU" sz="1600" dirty="0" smtClean="0">
                <a:solidFill>
                  <a:schemeClr val="tx2">
                    <a:lumMod val="75000"/>
                  </a:schemeClr>
                </a:solidFill>
              </a:rPr>
              <a:t>Каковы меры ФАТФ по борьбе с отмыванием денежных средств, коррупцией и финансированием терроризма?</a:t>
            </a:r>
          </a:p>
          <a:p>
            <a:pPr marL="228600" indent="-228600">
              <a:buFont typeface="+mj-lt"/>
              <a:buAutoNum type="arabicPeriod"/>
            </a:pPr>
            <a:r>
              <a:rPr lang="ru-RU" sz="1600" dirty="0" smtClean="0">
                <a:solidFill>
                  <a:schemeClr val="tx2">
                    <a:lumMod val="75000"/>
                  </a:schemeClr>
                </a:solidFill>
              </a:rPr>
              <a:t>Что вам известно о ФЗ-115?</a:t>
            </a:r>
          </a:p>
          <a:p>
            <a:pPr marL="228600" indent="-228600">
              <a:buFont typeface="+mj-lt"/>
              <a:buAutoNum type="arabicPeriod"/>
            </a:pPr>
            <a:r>
              <a:rPr lang="ru-RU" sz="1600" dirty="0" smtClean="0">
                <a:solidFill>
                  <a:schemeClr val="tx2">
                    <a:lumMod val="75000"/>
                  </a:schemeClr>
                </a:solidFill>
              </a:rPr>
              <a:t>Каковы меры воздействия Банка России по организации ПОД/ФТ в банковской сфере?</a:t>
            </a:r>
          </a:p>
          <a:p>
            <a:pPr marL="228600" indent="-228600">
              <a:buFont typeface="+mj-lt"/>
              <a:buAutoNum type="arabicPeriod"/>
            </a:pPr>
            <a:endParaRPr lang="ru-RU" sz="1600" dirty="0" smtClean="0">
              <a:solidFill>
                <a:schemeClr val="tx2">
                  <a:lumMod val="75000"/>
                </a:schemeClr>
              </a:solidFill>
            </a:endParaRPr>
          </a:p>
          <a:p>
            <a:pPr marL="228600" indent="-228600">
              <a:buFont typeface="+mj-lt"/>
              <a:buAutoNum type="arabicPeriod"/>
            </a:pPr>
            <a:endParaRPr lang="ru-RU" sz="1600" dirty="0">
              <a:solidFill>
                <a:schemeClr val="tx2">
                  <a:lumMod val="75000"/>
                </a:schemeClr>
              </a:solidFill>
            </a:endParaRPr>
          </a:p>
        </p:txBody>
      </p:sp>
    </p:spTree>
    <p:extLst>
      <p:ext uri="{BB962C8B-B14F-4D97-AF65-F5344CB8AC3E}">
        <p14:creationId xmlns:p14="http://schemas.microsoft.com/office/powerpoint/2010/main" val="747603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1268760"/>
            <a:ext cx="4752528" cy="51125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1200" dirty="0"/>
              <a:t>Общая теория управления рисками (риск-менеджмент), как было описано в теме 2, дает иерархическую систему классификации всех известных рисков, с которыми потенциально сталкиваются хозяйствующие субъекты в процессе своей жизнедеятельности. В этой системе значительное место уделено группе финансовых рисков, к которым отнесены: инфляционный, дефляционный, валютный риски, риск ликвидности, а также инвестиционный риск. </a:t>
            </a:r>
            <a:endParaRPr lang="ru-RU" sz="1200" dirty="0" smtClean="0"/>
          </a:p>
          <a:p>
            <a:endParaRPr lang="ru-RU" sz="1200" dirty="0"/>
          </a:p>
          <a:p>
            <a:r>
              <a:rPr lang="ru-RU" sz="1200" dirty="0" smtClean="0"/>
              <a:t>В </a:t>
            </a:r>
            <a:r>
              <a:rPr lang="ru-RU" sz="1200" dirty="0"/>
              <a:t>структуру последнего входят риск снижения доходности (процентный, ценовой и кредитный риски) и риск прямых финансовых потерь (биржевой, селективный риски и риск банкротства). Как известно из темы 2 (Угрозы безопасности предпринимательской деятельности), в случае реализации рисков (в том числе и финансовых) </a:t>
            </a:r>
            <a:r>
              <a:rPr lang="ru-RU" sz="1200" dirty="0" smtClean="0"/>
              <a:t>при определенных обстоятельствах могут возникнуть </a:t>
            </a:r>
            <a:r>
              <a:rPr lang="ru-RU" sz="1200" dirty="0"/>
              <a:t>угрозы безопасности бизнеса.</a:t>
            </a:r>
          </a:p>
          <a:p>
            <a:endParaRPr lang="ru-RU" sz="1200" dirty="0" smtClean="0"/>
          </a:p>
          <a:p>
            <a:r>
              <a:rPr lang="ru-RU" sz="1200" dirty="0" smtClean="0"/>
              <a:t>Наиболее </a:t>
            </a:r>
            <a:r>
              <a:rPr lang="ru-RU" sz="1200" dirty="0"/>
              <a:t>полно и всесторонне система управления финансовыми рисками отработана в банковском секторе. По этой причине рассмотрим вопросы обеспечения финансовой безопасности именно в данной области экономики.</a:t>
            </a:r>
          </a:p>
          <a:p>
            <a:endParaRPr lang="ru-RU" sz="1200" dirty="0" smtClean="0"/>
          </a:p>
          <a:p>
            <a:r>
              <a:rPr lang="ru-RU" sz="1200" b="1" dirty="0" smtClean="0"/>
              <a:t>Васин </a:t>
            </a:r>
            <a:r>
              <a:rPr lang="ru-RU" sz="1200" b="1" dirty="0"/>
              <a:t>С.М., Шутов В.С.</a:t>
            </a:r>
            <a:r>
              <a:rPr lang="ru-RU" sz="1200" dirty="0"/>
              <a:t>, Управление рисками на предприятии, 2010, М., Кнорус</a:t>
            </a:r>
          </a:p>
          <a:p>
            <a:pPr algn="ctr"/>
            <a:endParaRPr lang="ru-RU" sz="1200" dirty="0"/>
          </a:p>
        </p:txBody>
      </p:sp>
      <p:sp>
        <p:nvSpPr>
          <p:cNvPr id="4" name="Прямоугольник 3"/>
          <p:cNvSpPr/>
          <p:nvPr/>
        </p:nvSpPr>
        <p:spPr>
          <a:xfrm>
            <a:off x="395536" y="332656"/>
            <a:ext cx="1800200" cy="5760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solidFill>
                  <a:schemeClr val="tx1"/>
                </a:solidFill>
              </a:rPr>
              <a:t>Введение</a:t>
            </a:r>
            <a:endParaRPr lang="ru-RU" sz="1400" dirty="0">
              <a:solidFill>
                <a:schemeClr val="tx1"/>
              </a:solidFill>
            </a:endParaRPr>
          </a:p>
        </p:txBody>
      </p:sp>
      <p:pic>
        <p:nvPicPr>
          <p:cNvPr id="1026" name="Picture 2" descr="C:\Users\User\Pictures\Литература\Васин и Шуто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129" y="1268760"/>
            <a:ext cx="2751574" cy="381642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049129" y="5482416"/>
            <a:ext cx="2751574" cy="8989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Таблицы из темы 2 приведены ниже</a:t>
            </a:r>
            <a:endParaRPr lang="ru-RU" dirty="0"/>
          </a:p>
        </p:txBody>
      </p:sp>
    </p:spTree>
    <p:extLst>
      <p:ext uri="{BB962C8B-B14F-4D97-AF65-F5344CB8AC3E}">
        <p14:creationId xmlns:p14="http://schemas.microsoft.com/office/powerpoint/2010/main" val="1861233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3" y="195292"/>
            <a:ext cx="8712967" cy="6474068"/>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611560" y="2480320"/>
            <a:ext cx="18002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Природоестественные</a:t>
            </a:r>
            <a:endParaRPr lang="ru-RU" sz="1200" dirty="0"/>
          </a:p>
        </p:txBody>
      </p:sp>
      <p:sp>
        <p:nvSpPr>
          <p:cNvPr id="6" name="Прямоугольник 5"/>
          <p:cNvSpPr/>
          <p:nvPr/>
        </p:nvSpPr>
        <p:spPr>
          <a:xfrm>
            <a:off x="611560" y="4229070"/>
            <a:ext cx="18002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Транспортные</a:t>
            </a:r>
            <a:endParaRPr lang="ru-RU" sz="1200" dirty="0"/>
          </a:p>
        </p:txBody>
      </p:sp>
      <p:sp>
        <p:nvSpPr>
          <p:cNvPr id="7" name="Прямоугольник 6"/>
          <p:cNvSpPr/>
          <p:nvPr/>
        </p:nvSpPr>
        <p:spPr>
          <a:xfrm>
            <a:off x="611560" y="5390326"/>
            <a:ext cx="1800200" cy="4572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Производственные</a:t>
            </a:r>
            <a:endParaRPr lang="ru-RU" sz="1200" dirty="0"/>
          </a:p>
        </p:txBody>
      </p:sp>
      <p:sp>
        <p:nvSpPr>
          <p:cNvPr id="8" name="Прямоугольник 7"/>
          <p:cNvSpPr/>
          <p:nvPr/>
        </p:nvSpPr>
        <p:spPr>
          <a:xfrm>
            <a:off x="611560" y="3603546"/>
            <a:ext cx="18002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Политические</a:t>
            </a:r>
            <a:endParaRPr lang="ru-RU" sz="1200" dirty="0"/>
          </a:p>
        </p:txBody>
      </p:sp>
      <p:sp>
        <p:nvSpPr>
          <p:cNvPr id="9" name="Прямоугольник 8"/>
          <p:cNvSpPr/>
          <p:nvPr/>
        </p:nvSpPr>
        <p:spPr>
          <a:xfrm>
            <a:off x="611560" y="4798268"/>
            <a:ext cx="1800200" cy="4572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Имущественные</a:t>
            </a:r>
            <a:endParaRPr lang="ru-RU" sz="1200" dirty="0"/>
          </a:p>
        </p:txBody>
      </p:sp>
      <p:sp>
        <p:nvSpPr>
          <p:cNvPr id="10" name="Прямоугольник 9"/>
          <p:cNvSpPr/>
          <p:nvPr/>
        </p:nvSpPr>
        <p:spPr>
          <a:xfrm>
            <a:off x="611560" y="3056384"/>
            <a:ext cx="18002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Экологические</a:t>
            </a:r>
            <a:endParaRPr lang="ru-RU" sz="1200" dirty="0"/>
          </a:p>
        </p:txBody>
      </p:sp>
      <p:sp>
        <p:nvSpPr>
          <p:cNvPr id="11" name="Прямоугольник 10"/>
          <p:cNvSpPr/>
          <p:nvPr/>
        </p:nvSpPr>
        <p:spPr>
          <a:xfrm>
            <a:off x="2843808" y="2480320"/>
            <a:ext cx="1224136" cy="457200"/>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Финансовые</a:t>
            </a:r>
            <a:endParaRPr lang="ru-RU" sz="1200" dirty="0"/>
          </a:p>
        </p:txBody>
      </p:sp>
      <p:sp>
        <p:nvSpPr>
          <p:cNvPr id="12" name="Прямоугольник 11"/>
          <p:cNvSpPr/>
          <p:nvPr/>
        </p:nvSpPr>
        <p:spPr>
          <a:xfrm>
            <a:off x="611560" y="6021288"/>
            <a:ext cx="1800200" cy="4572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Торговые</a:t>
            </a:r>
            <a:endParaRPr lang="ru-RU" sz="1200" dirty="0"/>
          </a:p>
        </p:txBody>
      </p:sp>
      <p:sp>
        <p:nvSpPr>
          <p:cNvPr id="13" name="Прямоугольник 12"/>
          <p:cNvSpPr/>
          <p:nvPr/>
        </p:nvSpPr>
        <p:spPr>
          <a:xfrm>
            <a:off x="2843808" y="6021288"/>
            <a:ext cx="1641884" cy="457200"/>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Риски ликвидности</a:t>
            </a:r>
            <a:endParaRPr lang="ru-RU" sz="1200" dirty="0"/>
          </a:p>
        </p:txBody>
      </p:sp>
      <p:sp>
        <p:nvSpPr>
          <p:cNvPr id="14" name="Прямоугольник 13"/>
          <p:cNvSpPr/>
          <p:nvPr/>
        </p:nvSpPr>
        <p:spPr>
          <a:xfrm>
            <a:off x="2843808" y="4798268"/>
            <a:ext cx="1641884" cy="457200"/>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Инфляционные и дефляционные</a:t>
            </a:r>
            <a:endParaRPr lang="ru-RU" sz="1200" dirty="0"/>
          </a:p>
        </p:txBody>
      </p:sp>
      <p:sp>
        <p:nvSpPr>
          <p:cNvPr id="15" name="Прямоугольник 14"/>
          <p:cNvSpPr/>
          <p:nvPr/>
        </p:nvSpPr>
        <p:spPr>
          <a:xfrm>
            <a:off x="2843808" y="5390326"/>
            <a:ext cx="1641884" cy="457200"/>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Валютные</a:t>
            </a:r>
            <a:endParaRPr lang="ru-RU" sz="1200" dirty="0"/>
          </a:p>
        </p:txBody>
      </p:sp>
      <p:sp>
        <p:nvSpPr>
          <p:cNvPr id="16" name="Прямоугольник 15"/>
          <p:cNvSpPr/>
          <p:nvPr/>
        </p:nvSpPr>
        <p:spPr>
          <a:xfrm>
            <a:off x="4427984" y="3317816"/>
            <a:ext cx="1296144" cy="127474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Риски, связанные с покупательной способностью денег</a:t>
            </a:r>
            <a:endParaRPr lang="ru-RU" sz="1200" dirty="0"/>
          </a:p>
        </p:txBody>
      </p:sp>
      <p:sp>
        <p:nvSpPr>
          <p:cNvPr id="17" name="Прямоугольник 16"/>
          <p:cNvSpPr/>
          <p:nvPr/>
        </p:nvSpPr>
        <p:spPr>
          <a:xfrm>
            <a:off x="4355976" y="2476520"/>
            <a:ext cx="1368152" cy="45720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Инвестиционные</a:t>
            </a:r>
            <a:endParaRPr lang="ru-RU" sz="1200" dirty="0"/>
          </a:p>
        </p:txBody>
      </p:sp>
      <p:sp>
        <p:nvSpPr>
          <p:cNvPr id="18" name="Прямоугольник 17"/>
          <p:cNvSpPr/>
          <p:nvPr/>
        </p:nvSpPr>
        <p:spPr>
          <a:xfrm>
            <a:off x="6012160" y="1772816"/>
            <a:ext cx="1213284" cy="576064"/>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Риски упущенной выгоды</a:t>
            </a:r>
            <a:endParaRPr lang="ru-RU" sz="1200" dirty="0"/>
          </a:p>
        </p:txBody>
      </p:sp>
      <p:sp>
        <p:nvSpPr>
          <p:cNvPr id="19" name="Прямоугольник 18"/>
          <p:cNvSpPr/>
          <p:nvPr/>
        </p:nvSpPr>
        <p:spPr>
          <a:xfrm>
            <a:off x="6012160" y="2937520"/>
            <a:ext cx="1213284" cy="129155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Риски снижения доходности</a:t>
            </a:r>
            <a:endParaRPr lang="ru-RU" sz="1200" dirty="0"/>
          </a:p>
        </p:txBody>
      </p:sp>
      <p:sp>
        <p:nvSpPr>
          <p:cNvPr id="20" name="Прямоугольник 19"/>
          <p:cNvSpPr/>
          <p:nvPr/>
        </p:nvSpPr>
        <p:spPr>
          <a:xfrm>
            <a:off x="6012160" y="5005114"/>
            <a:ext cx="1213284" cy="842412"/>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Риски прямых финансовых потерь</a:t>
            </a:r>
            <a:endParaRPr lang="ru-RU" sz="1200" dirty="0"/>
          </a:p>
        </p:txBody>
      </p:sp>
      <p:sp>
        <p:nvSpPr>
          <p:cNvPr id="21" name="Прямоугольник 20"/>
          <p:cNvSpPr/>
          <p:nvPr/>
        </p:nvSpPr>
        <p:spPr>
          <a:xfrm>
            <a:off x="2843808" y="3306376"/>
            <a:ext cx="1224136" cy="4572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Коммерческие</a:t>
            </a:r>
            <a:endParaRPr lang="ru-RU" sz="1200" dirty="0"/>
          </a:p>
        </p:txBody>
      </p:sp>
      <p:sp>
        <p:nvSpPr>
          <p:cNvPr id="22" name="Прямоугольник 21"/>
          <p:cNvSpPr/>
          <p:nvPr/>
        </p:nvSpPr>
        <p:spPr>
          <a:xfrm>
            <a:off x="7529119" y="2347283"/>
            <a:ext cx="1274440" cy="45720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Ценовые</a:t>
            </a:r>
            <a:endParaRPr lang="ru-RU" sz="1200" dirty="0"/>
          </a:p>
        </p:txBody>
      </p:sp>
      <p:sp>
        <p:nvSpPr>
          <p:cNvPr id="23" name="Прямоугольник 22"/>
          <p:cNvSpPr/>
          <p:nvPr/>
        </p:nvSpPr>
        <p:spPr>
          <a:xfrm>
            <a:off x="7529119" y="2930381"/>
            <a:ext cx="1274440" cy="45720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Процентные</a:t>
            </a:r>
            <a:endParaRPr lang="ru-RU" sz="1200" dirty="0"/>
          </a:p>
        </p:txBody>
      </p:sp>
      <p:sp>
        <p:nvSpPr>
          <p:cNvPr id="24" name="Прямоугольник 23"/>
          <p:cNvSpPr/>
          <p:nvPr/>
        </p:nvSpPr>
        <p:spPr>
          <a:xfrm>
            <a:off x="7529119" y="3569239"/>
            <a:ext cx="1274440" cy="45720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Кредитные</a:t>
            </a:r>
            <a:endParaRPr lang="ru-RU" sz="1200" dirty="0"/>
          </a:p>
        </p:txBody>
      </p:sp>
      <p:sp>
        <p:nvSpPr>
          <p:cNvPr id="25" name="Прямоугольник 24"/>
          <p:cNvSpPr/>
          <p:nvPr/>
        </p:nvSpPr>
        <p:spPr>
          <a:xfrm>
            <a:off x="7529119" y="4655184"/>
            <a:ext cx="1274440" cy="45720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Биржевые</a:t>
            </a:r>
            <a:endParaRPr lang="ru-RU" sz="1200" dirty="0"/>
          </a:p>
        </p:txBody>
      </p:sp>
      <p:sp>
        <p:nvSpPr>
          <p:cNvPr id="26" name="Прямоугольник 25"/>
          <p:cNvSpPr/>
          <p:nvPr/>
        </p:nvSpPr>
        <p:spPr>
          <a:xfrm>
            <a:off x="7547302" y="5229318"/>
            <a:ext cx="1274440" cy="45720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Риск банкротства</a:t>
            </a:r>
            <a:endParaRPr lang="ru-RU" sz="1200" dirty="0"/>
          </a:p>
        </p:txBody>
      </p:sp>
      <p:sp>
        <p:nvSpPr>
          <p:cNvPr id="27" name="Прямоугольник 26"/>
          <p:cNvSpPr/>
          <p:nvPr/>
        </p:nvSpPr>
        <p:spPr>
          <a:xfrm>
            <a:off x="7553290" y="5854876"/>
            <a:ext cx="1274440" cy="45720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Селективные</a:t>
            </a:r>
            <a:endParaRPr lang="ru-RU" sz="1200" dirty="0"/>
          </a:p>
        </p:txBody>
      </p:sp>
      <p:cxnSp>
        <p:nvCxnSpPr>
          <p:cNvPr id="28" name="Прямая со стрелкой 27"/>
          <p:cNvCxnSpPr/>
          <p:nvPr/>
        </p:nvCxnSpPr>
        <p:spPr>
          <a:xfrm>
            <a:off x="1511660" y="1581944"/>
            <a:ext cx="0" cy="190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2411760" y="1581944"/>
            <a:ext cx="0" cy="190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395536" y="2230016"/>
            <a:ext cx="0" cy="40198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endCxn id="5" idx="1"/>
          </p:cNvCxnSpPr>
          <p:nvPr/>
        </p:nvCxnSpPr>
        <p:spPr>
          <a:xfrm>
            <a:off x="395536" y="2705120"/>
            <a:ext cx="216024" cy="3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endCxn id="10" idx="1"/>
          </p:cNvCxnSpPr>
          <p:nvPr/>
        </p:nvCxnSpPr>
        <p:spPr>
          <a:xfrm>
            <a:off x="395536" y="3284984"/>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endCxn id="8" idx="1"/>
          </p:cNvCxnSpPr>
          <p:nvPr/>
        </p:nvCxnSpPr>
        <p:spPr>
          <a:xfrm>
            <a:off x="395536" y="3832146"/>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endCxn id="6" idx="1"/>
          </p:cNvCxnSpPr>
          <p:nvPr/>
        </p:nvCxnSpPr>
        <p:spPr>
          <a:xfrm>
            <a:off x="395536" y="4457670"/>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endCxn id="9" idx="1"/>
          </p:cNvCxnSpPr>
          <p:nvPr/>
        </p:nvCxnSpPr>
        <p:spPr>
          <a:xfrm>
            <a:off x="395536" y="5026868"/>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endCxn id="7" idx="1"/>
          </p:cNvCxnSpPr>
          <p:nvPr/>
        </p:nvCxnSpPr>
        <p:spPr>
          <a:xfrm>
            <a:off x="395536" y="5618926"/>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endCxn id="12" idx="1"/>
          </p:cNvCxnSpPr>
          <p:nvPr/>
        </p:nvCxnSpPr>
        <p:spPr>
          <a:xfrm>
            <a:off x="395536" y="6249888"/>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3203848" y="2230016"/>
            <a:ext cx="0" cy="2465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3059832" y="2930381"/>
            <a:ext cx="0" cy="35460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5508104" y="2930381"/>
            <a:ext cx="0" cy="3759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3059832" y="3118378"/>
            <a:ext cx="244827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stCxn id="21" idx="1"/>
          </p:cNvCxnSpPr>
          <p:nvPr/>
        </p:nvCxnSpPr>
        <p:spPr>
          <a:xfrm flipH="1">
            <a:off x="2606080" y="3534976"/>
            <a:ext cx="237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2606080" y="3534976"/>
            <a:ext cx="0" cy="2714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a:endCxn id="12" idx="3"/>
          </p:cNvCxnSpPr>
          <p:nvPr/>
        </p:nvCxnSpPr>
        <p:spPr>
          <a:xfrm flipH="1">
            <a:off x="2411760" y="6249888"/>
            <a:ext cx="194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endCxn id="7" idx="3"/>
          </p:cNvCxnSpPr>
          <p:nvPr/>
        </p:nvCxnSpPr>
        <p:spPr>
          <a:xfrm flipH="1">
            <a:off x="2411760" y="5618926"/>
            <a:ext cx="194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endCxn id="9" idx="3"/>
          </p:cNvCxnSpPr>
          <p:nvPr/>
        </p:nvCxnSpPr>
        <p:spPr>
          <a:xfrm flipH="1">
            <a:off x="2411760" y="5026868"/>
            <a:ext cx="194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a:stCxn id="16" idx="2"/>
          </p:cNvCxnSpPr>
          <p:nvPr/>
        </p:nvCxnSpPr>
        <p:spPr>
          <a:xfrm>
            <a:off x="5076056" y="4592558"/>
            <a:ext cx="0" cy="1657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endCxn id="14" idx="3"/>
          </p:cNvCxnSpPr>
          <p:nvPr/>
        </p:nvCxnSpPr>
        <p:spPr>
          <a:xfrm flipH="1">
            <a:off x="4485692" y="5026868"/>
            <a:ext cx="5543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endCxn id="15" idx="3"/>
          </p:cNvCxnSpPr>
          <p:nvPr/>
        </p:nvCxnSpPr>
        <p:spPr>
          <a:xfrm flipH="1">
            <a:off x="4485692" y="5618926"/>
            <a:ext cx="5903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a:endCxn id="13" idx="3"/>
          </p:cNvCxnSpPr>
          <p:nvPr/>
        </p:nvCxnSpPr>
        <p:spPr>
          <a:xfrm flipH="1">
            <a:off x="4485692" y="6249888"/>
            <a:ext cx="5903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a:stCxn id="17" idx="3"/>
          </p:cNvCxnSpPr>
          <p:nvPr/>
        </p:nvCxnSpPr>
        <p:spPr>
          <a:xfrm>
            <a:off x="5724128" y="2705120"/>
            <a:ext cx="144016" cy="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5868144" y="2705120"/>
            <a:ext cx="0" cy="27527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a:endCxn id="19" idx="1"/>
          </p:cNvCxnSpPr>
          <p:nvPr/>
        </p:nvCxnSpPr>
        <p:spPr>
          <a:xfrm>
            <a:off x="5868144" y="3569239"/>
            <a:ext cx="144016" cy="1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a:endCxn id="20" idx="1"/>
          </p:cNvCxnSpPr>
          <p:nvPr/>
        </p:nvCxnSpPr>
        <p:spPr>
          <a:xfrm>
            <a:off x="5868144" y="5426320"/>
            <a:ext cx="1440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flipV="1">
            <a:off x="5868144" y="2060848"/>
            <a:ext cx="0" cy="644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a:endCxn id="18" idx="1"/>
          </p:cNvCxnSpPr>
          <p:nvPr/>
        </p:nvCxnSpPr>
        <p:spPr>
          <a:xfrm>
            <a:off x="5868144" y="2060848"/>
            <a:ext cx="1440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7380312" y="2575883"/>
            <a:ext cx="0" cy="1256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a:stCxn id="19" idx="3"/>
          </p:cNvCxnSpPr>
          <p:nvPr/>
        </p:nvCxnSpPr>
        <p:spPr>
          <a:xfrm flipV="1">
            <a:off x="7225444" y="3576267"/>
            <a:ext cx="154868" cy="7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a:endCxn id="22" idx="1"/>
          </p:cNvCxnSpPr>
          <p:nvPr/>
        </p:nvCxnSpPr>
        <p:spPr>
          <a:xfrm>
            <a:off x="7380312" y="2575883"/>
            <a:ext cx="14880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a:endCxn id="23" idx="1"/>
          </p:cNvCxnSpPr>
          <p:nvPr/>
        </p:nvCxnSpPr>
        <p:spPr>
          <a:xfrm>
            <a:off x="7380312" y="3158981"/>
            <a:ext cx="14880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a:endCxn id="24" idx="1"/>
          </p:cNvCxnSpPr>
          <p:nvPr/>
        </p:nvCxnSpPr>
        <p:spPr>
          <a:xfrm flipV="1">
            <a:off x="7380312" y="3797839"/>
            <a:ext cx="148807" cy="343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7380312" y="4883784"/>
            <a:ext cx="0" cy="1199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a:endCxn id="25" idx="1"/>
          </p:cNvCxnSpPr>
          <p:nvPr/>
        </p:nvCxnSpPr>
        <p:spPr>
          <a:xfrm>
            <a:off x="7380312" y="4883784"/>
            <a:ext cx="14880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a:stCxn id="20" idx="3"/>
            <a:endCxn id="26" idx="1"/>
          </p:cNvCxnSpPr>
          <p:nvPr/>
        </p:nvCxnSpPr>
        <p:spPr>
          <a:xfrm>
            <a:off x="7225444" y="5426320"/>
            <a:ext cx="321858" cy="315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a:endCxn id="27" idx="1"/>
          </p:cNvCxnSpPr>
          <p:nvPr/>
        </p:nvCxnSpPr>
        <p:spPr>
          <a:xfrm>
            <a:off x="7380312" y="6083476"/>
            <a:ext cx="17297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Заголовок 1"/>
          <p:cNvSpPr txBox="1">
            <a:spLocks/>
          </p:cNvSpPr>
          <p:nvPr/>
        </p:nvSpPr>
        <p:spPr>
          <a:xfrm>
            <a:off x="3185348" y="476672"/>
            <a:ext cx="4536504" cy="72008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dirty="0" smtClean="0"/>
              <a:t>Иерархическая система классификации рисков по И.Т. Балабанову</a:t>
            </a:r>
          </a:p>
          <a:p>
            <a:r>
              <a:rPr lang="ru-RU" sz="1200" dirty="0" smtClean="0"/>
              <a:t>(Риск-менеджмент, М., Финансы и Статистика, 1996)</a:t>
            </a:r>
            <a:endParaRPr lang="ru-RU" sz="1200" dirty="0"/>
          </a:p>
        </p:txBody>
      </p:sp>
      <p:sp>
        <p:nvSpPr>
          <p:cNvPr id="67" name="Прямоугольник 66"/>
          <p:cNvSpPr/>
          <p:nvPr/>
        </p:nvSpPr>
        <p:spPr>
          <a:xfrm>
            <a:off x="1187624" y="1124744"/>
            <a:ext cx="1418456"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b="1" dirty="0" smtClean="0"/>
              <a:t>РИСКИ</a:t>
            </a:r>
            <a:endParaRPr lang="ru-RU" sz="1200" b="1" dirty="0"/>
          </a:p>
        </p:txBody>
      </p:sp>
      <p:sp>
        <p:nvSpPr>
          <p:cNvPr id="68" name="Прямоугольник 67"/>
          <p:cNvSpPr/>
          <p:nvPr/>
        </p:nvSpPr>
        <p:spPr>
          <a:xfrm>
            <a:off x="395536" y="1772816"/>
            <a:ext cx="1418456"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Чистые</a:t>
            </a:r>
            <a:endParaRPr lang="ru-RU" sz="1200" dirty="0"/>
          </a:p>
        </p:txBody>
      </p:sp>
      <p:sp>
        <p:nvSpPr>
          <p:cNvPr id="69" name="Прямоугольник 68"/>
          <p:cNvSpPr/>
          <p:nvPr/>
        </p:nvSpPr>
        <p:spPr>
          <a:xfrm>
            <a:off x="2231740" y="1772816"/>
            <a:ext cx="1224136" cy="457200"/>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Спекулятивные</a:t>
            </a:r>
            <a:endParaRPr lang="ru-RU" sz="1200" dirty="0"/>
          </a:p>
        </p:txBody>
      </p:sp>
    </p:spTree>
    <p:extLst>
      <p:ext uri="{BB962C8B-B14F-4D97-AF65-F5344CB8AC3E}">
        <p14:creationId xmlns:p14="http://schemas.microsoft.com/office/powerpoint/2010/main" val="1307626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210344"/>
            <a:ext cx="8568952" cy="645901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Заголовок 1"/>
          <p:cNvSpPr txBox="1">
            <a:spLocks/>
          </p:cNvSpPr>
          <p:nvPr/>
        </p:nvSpPr>
        <p:spPr>
          <a:xfrm>
            <a:off x="4031940" y="993304"/>
            <a:ext cx="4536504" cy="72008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dirty="0" smtClean="0"/>
              <a:t>Классификация рисков по И.Т. Балабанову с дополнениями </a:t>
            </a:r>
          </a:p>
          <a:p>
            <a:r>
              <a:rPr lang="ru-RU" sz="1200" dirty="0" smtClean="0"/>
              <a:t>С.М. Васина и В.С. Шутова</a:t>
            </a:r>
          </a:p>
          <a:p>
            <a:r>
              <a:rPr lang="ru-RU" sz="1200" dirty="0" smtClean="0"/>
              <a:t>(Управление рисками на предприятии, М., Кнорус, 2010)</a:t>
            </a:r>
            <a:endParaRPr lang="ru-RU" sz="1200" dirty="0"/>
          </a:p>
        </p:txBody>
      </p:sp>
      <p:sp>
        <p:nvSpPr>
          <p:cNvPr id="6" name="Прямоугольник 5"/>
          <p:cNvSpPr/>
          <p:nvPr/>
        </p:nvSpPr>
        <p:spPr>
          <a:xfrm>
            <a:off x="3995936" y="3068960"/>
            <a:ext cx="1418456"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b="1" dirty="0" smtClean="0"/>
              <a:t>РИСКИ</a:t>
            </a:r>
            <a:endParaRPr lang="ru-RU" sz="1200" b="1" dirty="0"/>
          </a:p>
        </p:txBody>
      </p:sp>
      <p:sp>
        <p:nvSpPr>
          <p:cNvPr id="7" name="Прямоугольник 6"/>
          <p:cNvSpPr/>
          <p:nvPr/>
        </p:nvSpPr>
        <p:spPr>
          <a:xfrm>
            <a:off x="6300192" y="2420888"/>
            <a:ext cx="1418456"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Чистые</a:t>
            </a:r>
            <a:endParaRPr lang="ru-RU" sz="1200" dirty="0"/>
          </a:p>
        </p:txBody>
      </p:sp>
      <p:sp>
        <p:nvSpPr>
          <p:cNvPr id="8" name="Прямоугольник 7"/>
          <p:cNvSpPr/>
          <p:nvPr/>
        </p:nvSpPr>
        <p:spPr>
          <a:xfrm>
            <a:off x="6300192" y="3727830"/>
            <a:ext cx="1418456" cy="457200"/>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Спекулятивные</a:t>
            </a:r>
            <a:endParaRPr lang="ru-RU" sz="1200" dirty="0"/>
          </a:p>
        </p:txBody>
      </p:sp>
      <p:sp>
        <p:nvSpPr>
          <p:cNvPr id="9" name="Прямоугольник 8"/>
          <p:cNvSpPr/>
          <p:nvPr/>
        </p:nvSpPr>
        <p:spPr>
          <a:xfrm>
            <a:off x="1547664" y="464136"/>
            <a:ext cx="1418456"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Риск заразиться</a:t>
            </a:r>
            <a:endParaRPr lang="ru-RU" sz="1200" dirty="0"/>
          </a:p>
        </p:txBody>
      </p:sp>
      <p:sp>
        <p:nvSpPr>
          <p:cNvPr id="10" name="Прямоугольник 9"/>
          <p:cNvSpPr/>
          <p:nvPr/>
        </p:nvSpPr>
        <p:spPr>
          <a:xfrm>
            <a:off x="1547664" y="1124744"/>
            <a:ext cx="1418456"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Не страхуемые риски</a:t>
            </a:r>
            <a:endParaRPr lang="ru-RU" sz="1200" dirty="0"/>
          </a:p>
        </p:txBody>
      </p:sp>
      <p:sp>
        <p:nvSpPr>
          <p:cNvPr id="11" name="Прямоугольник 10"/>
          <p:cNvSpPr/>
          <p:nvPr/>
        </p:nvSpPr>
        <p:spPr>
          <a:xfrm>
            <a:off x="1547664" y="1758197"/>
            <a:ext cx="1418456"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Внешние риски</a:t>
            </a:r>
            <a:endParaRPr lang="ru-RU" sz="1200" dirty="0"/>
          </a:p>
        </p:txBody>
      </p:sp>
      <p:sp>
        <p:nvSpPr>
          <p:cNvPr id="12" name="Прямоугольник 11"/>
          <p:cNvSpPr/>
          <p:nvPr/>
        </p:nvSpPr>
        <p:spPr>
          <a:xfrm>
            <a:off x="1547664" y="2420888"/>
            <a:ext cx="1418456"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Внутренние риски</a:t>
            </a:r>
            <a:endParaRPr lang="ru-RU" sz="1200" dirty="0"/>
          </a:p>
        </p:txBody>
      </p:sp>
      <p:sp>
        <p:nvSpPr>
          <p:cNvPr id="13" name="Прямоугольник 12"/>
          <p:cNvSpPr/>
          <p:nvPr/>
        </p:nvSpPr>
        <p:spPr>
          <a:xfrm>
            <a:off x="1547664" y="3068960"/>
            <a:ext cx="1418456"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Налоговый риск</a:t>
            </a:r>
            <a:endParaRPr lang="ru-RU" sz="1200" dirty="0"/>
          </a:p>
        </p:txBody>
      </p:sp>
      <p:sp>
        <p:nvSpPr>
          <p:cNvPr id="14" name="Прямоугольник 13"/>
          <p:cNvSpPr/>
          <p:nvPr/>
        </p:nvSpPr>
        <p:spPr>
          <a:xfrm>
            <a:off x="1547664" y="3727830"/>
            <a:ext cx="1418456"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Организационный риск</a:t>
            </a:r>
            <a:endParaRPr lang="ru-RU" sz="1200" dirty="0"/>
          </a:p>
        </p:txBody>
      </p:sp>
      <p:sp>
        <p:nvSpPr>
          <p:cNvPr id="15" name="Прямоугольник 14"/>
          <p:cNvSpPr/>
          <p:nvPr/>
        </p:nvSpPr>
        <p:spPr>
          <a:xfrm>
            <a:off x="1547664" y="4437112"/>
            <a:ext cx="1418456"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Инновационный риск</a:t>
            </a:r>
            <a:endParaRPr lang="ru-RU" sz="1200" dirty="0"/>
          </a:p>
        </p:txBody>
      </p:sp>
      <p:sp>
        <p:nvSpPr>
          <p:cNvPr id="16" name="Прямоугольник 15"/>
          <p:cNvSpPr/>
          <p:nvPr/>
        </p:nvSpPr>
        <p:spPr>
          <a:xfrm>
            <a:off x="1547664" y="5085184"/>
            <a:ext cx="1418456"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Отраслевой риск</a:t>
            </a:r>
            <a:endParaRPr lang="ru-RU" sz="1200" dirty="0"/>
          </a:p>
        </p:txBody>
      </p:sp>
      <p:sp>
        <p:nvSpPr>
          <p:cNvPr id="17" name="Прямоугольник 16"/>
          <p:cNvSpPr/>
          <p:nvPr/>
        </p:nvSpPr>
        <p:spPr>
          <a:xfrm>
            <a:off x="1531690" y="5805264"/>
            <a:ext cx="1418456"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Региональный и страновой риски</a:t>
            </a:r>
            <a:endParaRPr lang="ru-RU" sz="1200" dirty="0"/>
          </a:p>
        </p:txBody>
      </p:sp>
      <p:cxnSp>
        <p:nvCxnSpPr>
          <p:cNvPr id="18" name="Прямая соединительная линия 17"/>
          <p:cNvCxnSpPr/>
          <p:nvPr/>
        </p:nvCxnSpPr>
        <p:spPr>
          <a:xfrm>
            <a:off x="3419872" y="692736"/>
            <a:ext cx="0" cy="5341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6" idx="1"/>
            <a:endCxn id="13" idx="3"/>
          </p:cNvCxnSpPr>
          <p:nvPr/>
        </p:nvCxnSpPr>
        <p:spPr>
          <a:xfrm flipH="1">
            <a:off x="2966120" y="3297560"/>
            <a:ext cx="10298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endCxn id="9" idx="3"/>
          </p:cNvCxnSpPr>
          <p:nvPr/>
        </p:nvCxnSpPr>
        <p:spPr>
          <a:xfrm flipH="1">
            <a:off x="2966120" y="692736"/>
            <a:ext cx="4537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endCxn id="10" idx="3"/>
          </p:cNvCxnSpPr>
          <p:nvPr/>
        </p:nvCxnSpPr>
        <p:spPr>
          <a:xfrm flipH="1">
            <a:off x="2966120" y="1353344"/>
            <a:ext cx="4537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endCxn id="11" idx="3"/>
          </p:cNvCxnSpPr>
          <p:nvPr/>
        </p:nvCxnSpPr>
        <p:spPr>
          <a:xfrm flipH="1">
            <a:off x="2966120" y="1986797"/>
            <a:ext cx="4537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endCxn id="12" idx="3"/>
          </p:cNvCxnSpPr>
          <p:nvPr/>
        </p:nvCxnSpPr>
        <p:spPr>
          <a:xfrm flipH="1">
            <a:off x="2966120" y="2649488"/>
            <a:ext cx="4537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endCxn id="14" idx="3"/>
          </p:cNvCxnSpPr>
          <p:nvPr/>
        </p:nvCxnSpPr>
        <p:spPr>
          <a:xfrm flipH="1">
            <a:off x="2966120" y="3956430"/>
            <a:ext cx="4537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endCxn id="15" idx="3"/>
          </p:cNvCxnSpPr>
          <p:nvPr/>
        </p:nvCxnSpPr>
        <p:spPr>
          <a:xfrm flipH="1">
            <a:off x="2966120" y="4665712"/>
            <a:ext cx="4537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endCxn id="16" idx="3"/>
          </p:cNvCxnSpPr>
          <p:nvPr/>
        </p:nvCxnSpPr>
        <p:spPr>
          <a:xfrm flipH="1">
            <a:off x="2966120" y="5313784"/>
            <a:ext cx="4537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endCxn id="17" idx="3"/>
          </p:cNvCxnSpPr>
          <p:nvPr/>
        </p:nvCxnSpPr>
        <p:spPr>
          <a:xfrm flipH="1">
            <a:off x="2950146" y="6033864"/>
            <a:ext cx="46972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5796136" y="2649488"/>
            <a:ext cx="0" cy="1306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6" idx="3"/>
          </p:cNvCxnSpPr>
          <p:nvPr/>
        </p:nvCxnSpPr>
        <p:spPr>
          <a:xfrm>
            <a:off x="5414392" y="3297560"/>
            <a:ext cx="381744" cy="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endCxn id="7" idx="1"/>
          </p:cNvCxnSpPr>
          <p:nvPr/>
        </p:nvCxnSpPr>
        <p:spPr>
          <a:xfrm>
            <a:off x="5796136" y="2649488"/>
            <a:ext cx="504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endCxn id="8" idx="1"/>
          </p:cNvCxnSpPr>
          <p:nvPr/>
        </p:nvCxnSpPr>
        <p:spPr>
          <a:xfrm>
            <a:off x="5796136" y="3956430"/>
            <a:ext cx="504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3896380" y="4901886"/>
            <a:ext cx="4807623"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Можно согласиться с добавлением указанных рисков к классической схеме И.Т. Балабанова, вместе с тем, зарубежный риск-менеджмент предложил свои новации, которые необходимо рассмотреть.</a:t>
            </a:r>
            <a:endParaRPr lang="ru-RU" sz="1200" dirty="0"/>
          </a:p>
        </p:txBody>
      </p:sp>
    </p:spTree>
    <p:extLst>
      <p:ext uri="{BB962C8B-B14F-4D97-AF65-F5344CB8AC3E}">
        <p14:creationId xmlns:p14="http://schemas.microsoft.com/office/powerpoint/2010/main" val="949173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04007"/>
            <a:ext cx="8784976" cy="6408712"/>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1357344" y="404664"/>
            <a:ext cx="6505873" cy="59089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b="1" dirty="0" smtClean="0">
                <a:solidFill>
                  <a:schemeClr val="tx1"/>
                </a:solidFill>
              </a:rPr>
              <a:t>Зарубежные системы рисков </a:t>
            </a:r>
            <a:r>
              <a:rPr lang="ru-RU" sz="1200" dirty="0" smtClean="0">
                <a:solidFill>
                  <a:schemeClr val="tx1"/>
                </a:solidFill>
              </a:rPr>
              <a:t>по работе Мичела Круи, Дэна Галая и Роберта Марка </a:t>
            </a:r>
          </a:p>
          <a:p>
            <a:pPr algn="ctr"/>
            <a:r>
              <a:rPr lang="ru-RU" sz="1200" dirty="0" smtClean="0">
                <a:solidFill>
                  <a:schemeClr val="tx1"/>
                </a:solidFill>
              </a:rPr>
              <a:t>(Основы риск-менеджмента, 2011, М., Юрайт)</a:t>
            </a:r>
            <a:endParaRPr lang="ru-RU" sz="1200" dirty="0">
              <a:solidFill>
                <a:schemeClr val="tx1"/>
              </a:solidFill>
            </a:endParaRPr>
          </a:p>
        </p:txBody>
      </p:sp>
      <p:sp>
        <p:nvSpPr>
          <p:cNvPr id="6" name="Прямоугольник 5"/>
          <p:cNvSpPr/>
          <p:nvPr/>
        </p:nvSpPr>
        <p:spPr>
          <a:xfrm>
            <a:off x="1844824" y="2122131"/>
            <a:ext cx="2007096" cy="457200"/>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Кредитный риск</a:t>
            </a:r>
            <a:endParaRPr lang="ru-RU" sz="1200" dirty="0"/>
          </a:p>
        </p:txBody>
      </p:sp>
      <p:sp>
        <p:nvSpPr>
          <p:cNvPr id="7" name="Прямоугольник 6"/>
          <p:cNvSpPr/>
          <p:nvPr/>
        </p:nvSpPr>
        <p:spPr>
          <a:xfrm>
            <a:off x="1844824" y="5733256"/>
            <a:ext cx="2007096"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Репутационный риск</a:t>
            </a:r>
            <a:endParaRPr lang="ru-RU" sz="1200" dirty="0"/>
          </a:p>
        </p:txBody>
      </p:sp>
      <p:sp>
        <p:nvSpPr>
          <p:cNvPr id="8" name="Прямоугольник 7"/>
          <p:cNvSpPr/>
          <p:nvPr/>
        </p:nvSpPr>
        <p:spPr>
          <a:xfrm>
            <a:off x="1844824" y="5066075"/>
            <a:ext cx="2007096"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Стратегический риск</a:t>
            </a:r>
            <a:endParaRPr lang="ru-RU" sz="1200" dirty="0"/>
          </a:p>
        </p:txBody>
      </p:sp>
      <p:sp>
        <p:nvSpPr>
          <p:cNvPr id="9" name="Прямоугольник 8"/>
          <p:cNvSpPr/>
          <p:nvPr/>
        </p:nvSpPr>
        <p:spPr>
          <a:xfrm>
            <a:off x="1844824" y="4464859"/>
            <a:ext cx="2007096"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Деловой риск</a:t>
            </a:r>
            <a:endParaRPr lang="ru-RU" sz="1200" dirty="0"/>
          </a:p>
        </p:txBody>
      </p:sp>
      <p:sp>
        <p:nvSpPr>
          <p:cNvPr id="10" name="Прямоугольник 9"/>
          <p:cNvSpPr/>
          <p:nvPr/>
        </p:nvSpPr>
        <p:spPr>
          <a:xfrm>
            <a:off x="1844824" y="2736667"/>
            <a:ext cx="2007096"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Риск ликвидности</a:t>
            </a:r>
            <a:endParaRPr lang="ru-RU" sz="1200" dirty="0"/>
          </a:p>
        </p:txBody>
      </p:sp>
      <p:sp>
        <p:nvSpPr>
          <p:cNvPr id="11" name="Прямоугольник 10"/>
          <p:cNvSpPr/>
          <p:nvPr/>
        </p:nvSpPr>
        <p:spPr>
          <a:xfrm>
            <a:off x="1844824" y="3325307"/>
            <a:ext cx="2007096" cy="457200"/>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Операционный риск</a:t>
            </a:r>
            <a:endParaRPr lang="ru-RU" sz="1200" dirty="0"/>
          </a:p>
        </p:txBody>
      </p:sp>
      <p:sp>
        <p:nvSpPr>
          <p:cNvPr id="12" name="Прямоугольник 11"/>
          <p:cNvSpPr/>
          <p:nvPr/>
        </p:nvSpPr>
        <p:spPr>
          <a:xfrm>
            <a:off x="1844824" y="3888795"/>
            <a:ext cx="2007096"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Юридический и регуляторный риски</a:t>
            </a:r>
            <a:endParaRPr lang="ru-RU" sz="1200" dirty="0"/>
          </a:p>
        </p:txBody>
      </p:sp>
      <p:cxnSp>
        <p:nvCxnSpPr>
          <p:cNvPr id="14" name="Прямая соединительная линия 13"/>
          <p:cNvCxnSpPr/>
          <p:nvPr/>
        </p:nvCxnSpPr>
        <p:spPr>
          <a:xfrm>
            <a:off x="1547664" y="2965267"/>
            <a:ext cx="0" cy="2996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1284784" y="3308363"/>
            <a:ext cx="26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endCxn id="10" idx="1"/>
          </p:cNvCxnSpPr>
          <p:nvPr/>
        </p:nvCxnSpPr>
        <p:spPr>
          <a:xfrm>
            <a:off x="1547664" y="2965267"/>
            <a:ext cx="2971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endCxn id="11" idx="1"/>
          </p:cNvCxnSpPr>
          <p:nvPr/>
        </p:nvCxnSpPr>
        <p:spPr>
          <a:xfrm>
            <a:off x="1547664" y="3553907"/>
            <a:ext cx="2971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endCxn id="12" idx="1"/>
          </p:cNvCxnSpPr>
          <p:nvPr/>
        </p:nvCxnSpPr>
        <p:spPr>
          <a:xfrm>
            <a:off x="1547664" y="4117395"/>
            <a:ext cx="2971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endCxn id="9" idx="1"/>
          </p:cNvCxnSpPr>
          <p:nvPr/>
        </p:nvCxnSpPr>
        <p:spPr>
          <a:xfrm>
            <a:off x="1547664" y="4693459"/>
            <a:ext cx="2971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endCxn id="8" idx="1"/>
          </p:cNvCxnSpPr>
          <p:nvPr/>
        </p:nvCxnSpPr>
        <p:spPr>
          <a:xfrm>
            <a:off x="1547664" y="5294675"/>
            <a:ext cx="2971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endCxn id="7" idx="1"/>
          </p:cNvCxnSpPr>
          <p:nvPr/>
        </p:nvCxnSpPr>
        <p:spPr>
          <a:xfrm>
            <a:off x="1547664" y="5961856"/>
            <a:ext cx="2971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Прямоугольник 34"/>
          <p:cNvSpPr/>
          <p:nvPr/>
        </p:nvSpPr>
        <p:spPr>
          <a:xfrm>
            <a:off x="1844824" y="1512531"/>
            <a:ext cx="2007096" cy="457200"/>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Рыночный риск</a:t>
            </a:r>
            <a:endParaRPr lang="ru-RU" sz="1200" dirty="0"/>
          </a:p>
        </p:txBody>
      </p:sp>
      <p:sp>
        <p:nvSpPr>
          <p:cNvPr id="37" name="Прямоугольник 36"/>
          <p:cNvSpPr/>
          <p:nvPr/>
        </p:nvSpPr>
        <p:spPr>
          <a:xfrm>
            <a:off x="4706838" y="1512531"/>
            <a:ext cx="1584176"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Риск изменения цены акций</a:t>
            </a:r>
            <a:endParaRPr lang="ru-RU" sz="1200" dirty="0"/>
          </a:p>
        </p:txBody>
      </p:sp>
      <p:sp>
        <p:nvSpPr>
          <p:cNvPr id="38" name="Прямоугольник 37"/>
          <p:cNvSpPr/>
          <p:nvPr/>
        </p:nvSpPr>
        <p:spPr>
          <a:xfrm>
            <a:off x="4720570" y="2122131"/>
            <a:ext cx="1584176" cy="457200"/>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Риск процентных ставок</a:t>
            </a:r>
            <a:endParaRPr lang="ru-RU" sz="1200" dirty="0"/>
          </a:p>
        </p:txBody>
      </p:sp>
      <p:sp>
        <p:nvSpPr>
          <p:cNvPr id="39" name="Прямоугольник 38"/>
          <p:cNvSpPr/>
          <p:nvPr/>
        </p:nvSpPr>
        <p:spPr>
          <a:xfrm>
            <a:off x="4720570" y="2736667"/>
            <a:ext cx="1584176"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Валютный риск</a:t>
            </a:r>
            <a:endParaRPr lang="ru-RU" sz="1200" dirty="0"/>
          </a:p>
        </p:txBody>
      </p:sp>
      <p:cxnSp>
        <p:nvCxnSpPr>
          <p:cNvPr id="42" name="Прямая со стрелкой 41"/>
          <p:cNvCxnSpPr>
            <a:stCxn id="35" idx="3"/>
            <a:endCxn id="37" idx="1"/>
          </p:cNvCxnSpPr>
          <p:nvPr/>
        </p:nvCxnSpPr>
        <p:spPr>
          <a:xfrm>
            <a:off x="3851920" y="1741131"/>
            <a:ext cx="85491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4499992" y="1741131"/>
            <a:ext cx="0" cy="1812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endCxn id="38" idx="1"/>
          </p:cNvCxnSpPr>
          <p:nvPr/>
        </p:nvCxnSpPr>
        <p:spPr>
          <a:xfrm>
            <a:off x="4499992" y="2350731"/>
            <a:ext cx="22057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endCxn id="39" idx="1"/>
          </p:cNvCxnSpPr>
          <p:nvPr/>
        </p:nvCxnSpPr>
        <p:spPr>
          <a:xfrm>
            <a:off x="4499992" y="2965267"/>
            <a:ext cx="22057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4499992" y="3553907"/>
            <a:ext cx="22057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6876256" y="2122131"/>
            <a:ext cx="1152128" cy="457200"/>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Риск разрыва</a:t>
            </a:r>
            <a:endParaRPr lang="ru-RU" sz="1200" dirty="0"/>
          </a:p>
        </p:txBody>
      </p:sp>
      <p:cxnSp>
        <p:nvCxnSpPr>
          <p:cNvPr id="56" name="Прямая со стрелкой 55"/>
          <p:cNvCxnSpPr>
            <a:stCxn id="38" idx="3"/>
            <a:endCxn id="54" idx="1"/>
          </p:cNvCxnSpPr>
          <p:nvPr/>
        </p:nvCxnSpPr>
        <p:spPr>
          <a:xfrm>
            <a:off x="6304746" y="2350731"/>
            <a:ext cx="5715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6590501" y="2350731"/>
            <a:ext cx="0" cy="614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a:off x="6590501" y="2965267"/>
            <a:ext cx="2857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Прямоугольник 61"/>
          <p:cNvSpPr/>
          <p:nvPr/>
        </p:nvSpPr>
        <p:spPr>
          <a:xfrm>
            <a:off x="7574954" y="4464859"/>
            <a:ext cx="1245518" cy="601216"/>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Специфический риск</a:t>
            </a:r>
            <a:endParaRPr lang="ru-RU" sz="1200" dirty="0"/>
          </a:p>
        </p:txBody>
      </p:sp>
      <p:sp>
        <p:nvSpPr>
          <p:cNvPr id="63" name="Прямоугольник 62"/>
          <p:cNvSpPr/>
          <p:nvPr/>
        </p:nvSpPr>
        <p:spPr>
          <a:xfrm>
            <a:off x="6285284" y="4464859"/>
            <a:ext cx="1152128" cy="601216"/>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Общий рыночный риск</a:t>
            </a:r>
            <a:endParaRPr lang="ru-RU" sz="1200" dirty="0"/>
          </a:p>
        </p:txBody>
      </p:sp>
      <p:cxnSp>
        <p:nvCxnSpPr>
          <p:cNvPr id="65" name="Прямая соединительная линия 64"/>
          <p:cNvCxnSpPr/>
          <p:nvPr/>
        </p:nvCxnSpPr>
        <p:spPr>
          <a:xfrm>
            <a:off x="6861348" y="4117395"/>
            <a:ext cx="1336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7452320" y="3193867"/>
            <a:ext cx="0" cy="923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a:endCxn id="63" idx="0"/>
          </p:cNvCxnSpPr>
          <p:nvPr/>
        </p:nvCxnSpPr>
        <p:spPr>
          <a:xfrm>
            <a:off x="6861348" y="4117395"/>
            <a:ext cx="0" cy="3474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a:endCxn id="62" idx="0"/>
          </p:cNvCxnSpPr>
          <p:nvPr/>
        </p:nvCxnSpPr>
        <p:spPr>
          <a:xfrm>
            <a:off x="8197713" y="4117395"/>
            <a:ext cx="0" cy="3474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a:stCxn id="6" idx="3"/>
          </p:cNvCxnSpPr>
          <p:nvPr/>
        </p:nvCxnSpPr>
        <p:spPr>
          <a:xfrm>
            <a:off x="3851920" y="2350731"/>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a:off x="4139952" y="2350731"/>
            <a:ext cx="0" cy="2342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p:cNvCxnSpPr>
            <a:stCxn id="11" idx="3"/>
          </p:cNvCxnSpPr>
          <p:nvPr/>
        </p:nvCxnSpPr>
        <p:spPr>
          <a:xfrm>
            <a:off x="3851920" y="3553907"/>
            <a:ext cx="28803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1" name="Прямоугольник 80"/>
          <p:cNvSpPr/>
          <p:nvPr/>
        </p:nvSpPr>
        <p:spPr>
          <a:xfrm>
            <a:off x="4720570" y="3325307"/>
            <a:ext cx="1584176"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Риск изменения товарных цен</a:t>
            </a:r>
            <a:endParaRPr lang="ru-RU" sz="1200" dirty="0"/>
          </a:p>
        </p:txBody>
      </p:sp>
      <p:sp>
        <p:nvSpPr>
          <p:cNvPr id="82" name="Прямоугольник 81"/>
          <p:cNvSpPr/>
          <p:nvPr/>
        </p:nvSpPr>
        <p:spPr>
          <a:xfrm>
            <a:off x="4499992" y="4464859"/>
            <a:ext cx="1584176" cy="457200"/>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Риск концентрации портфеля</a:t>
            </a:r>
            <a:endParaRPr lang="ru-RU" sz="1200" dirty="0"/>
          </a:p>
        </p:txBody>
      </p:sp>
      <p:cxnSp>
        <p:nvCxnSpPr>
          <p:cNvPr id="84" name="Прямая со стрелкой 83"/>
          <p:cNvCxnSpPr>
            <a:endCxn id="82" idx="1"/>
          </p:cNvCxnSpPr>
          <p:nvPr/>
        </p:nvCxnSpPr>
        <p:spPr>
          <a:xfrm>
            <a:off x="4139952" y="4693459"/>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Прямоугольник 84"/>
          <p:cNvSpPr/>
          <p:nvPr/>
        </p:nvSpPr>
        <p:spPr>
          <a:xfrm>
            <a:off x="6876256" y="2736667"/>
            <a:ext cx="1152128" cy="457200"/>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Торговый риск</a:t>
            </a:r>
            <a:endParaRPr lang="ru-RU" sz="1200" dirty="0"/>
          </a:p>
        </p:txBody>
      </p:sp>
      <p:sp>
        <p:nvSpPr>
          <p:cNvPr id="86" name="Прямоугольник 85"/>
          <p:cNvSpPr/>
          <p:nvPr/>
        </p:nvSpPr>
        <p:spPr>
          <a:xfrm>
            <a:off x="7236296" y="5733256"/>
            <a:ext cx="1152128" cy="457200"/>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Риск контрагента</a:t>
            </a:r>
            <a:endParaRPr lang="ru-RU" sz="1200" dirty="0"/>
          </a:p>
        </p:txBody>
      </p:sp>
      <p:sp>
        <p:nvSpPr>
          <p:cNvPr id="87" name="Прямоугольник 86"/>
          <p:cNvSpPr/>
          <p:nvPr/>
        </p:nvSpPr>
        <p:spPr>
          <a:xfrm>
            <a:off x="5878931" y="5733256"/>
            <a:ext cx="1152128" cy="457200"/>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Риск эмитента</a:t>
            </a:r>
            <a:endParaRPr lang="ru-RU" sz="1200" dirty="0"/>
          </a:p>
        </p:txBody>
      </p:sp>
      <p:cxnSp>
        <p:nvCxnSpPr>
          <p:cNvPr id="90" name="Прямая со стрелкой 89"/>
          <p:cNvCxnSpPr/>
          <p:nvPr/>
        </p:nvCxnSpPr>
        <p:spPr>
          <a:xfrm>
            <a:off x="5076056" y="4922059"/>
            <a:ext cx="0" cy="8111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a:off x="5076056" y="5523275"/>
            <a:ext cx="27363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a:endCxn id="87" idx="0"/>
          </p:cNvCxnSpPr>
          <p:nvPr/>
        </p:nvCxnSpPr>
        <p:spPr>
          <a:xfrm>
            <a:off x="6444208" y="5523275"/>
            <a:ext cx="10787" cy="2099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a:endCxn id="86" idx="0"/>
          </p:cNvCxnSpPr>
          <p:nvPr/>
        </p:nvCxnSpPr>
        <p:spPr>
          <a:xfrm>
            <a:off x="7812360" y="5523275"/>
            <a:ext cx="0" cy="2099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7" name="Прямоугольник 96"/>
          <p:cNvSpPr/>
          <p:nvPr/>
        </p:nvSpPr>
        <p:spPr>
          <a:xfrm>
            <a:off x="4499992" y="5733256"/>
            <a:ext cx="1152128" cy="457200"/>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Риск эмиссии</a:t>
            </a:r>
            <a:endParaRPr lang="ru-RU" sz="1200" dirty="0"/>
          </a:p>
        </p:txBody>
      </p:sp>
      <p:sp>
        <p:nvSpPr>
          <p:cNvPr id="98" name="Прямоугольник 97"/>
          <p:cNvSpPr/>
          <p:nvPr/>
        </p:nvSpPr>
        <p:spPr>
          <a:xfrm>
            <a:off x="251520" y="1893531"/>
            <a:ext cx="1033264" cy="457200"/>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Финансовые риски</a:t>
            </a:r>
            <a:endParaRPr lang="ru-RU" sz="1200" dirty="0"/>
          </a:p>
        </p:txBody>
      </p:sp>
      <p:cxnSp>
        <p:nvCxnSpPr>
          <p:cNvPr id="110" name="Прямая со стрелкой 109"/>
          <p:cNvCxnSpPr>
            <a:endCxn id="98" idx="2"/>
          </p:cNvCxnSpPr>
          <p:nvPr/>
        </p:nvCxnSpPr>
        <p:spPr>
          <a:xfrm flipV="1">
            <a:off x="768152" y="2350731"/>
            <a:ext cx="0" cy="729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p:cNvCxnSpPr/>
          <p:nvPr/>
        </p:nvCxnSpPr>
        <p:spPr>
          <a:xfrm>
            <a:off x="1547664" y="1741131"/>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p:cNvCxnSpPr>
            <a:stCxn id="98" idx="3"/>
          </p:cNvCxnSpPr>
          <p:nvPr/>
        </p:nvCxnSpPr>
        <p:spPr>
          <a:xfrm>
            <a:off x="1284784" y="2122131"/>
            <a:ext cx="26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Прямая со стрелкой 116"/>
          <p:cNvCxnSpPr>
            <a:endCxn id="35" idx="1"/>
          </p:cNvCxnSpPr>
          <p:nvPr/>
        </p:nvCxnSpPr>
        <p:spPr>
          <a:xfrm>
            <a:off x="1547664" y="1741131"/>
            <a:ext cx="2971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Прямая со стрелкой 118"/>
          <p:cNvCxnSpPr>
            <a:endCxn id="6" idx="1"/>
          </p:cNvCxnSpPr>
          <p:nvPr/>
        </p:nvCxnSpPr>
        <p:spPr>
          <a:xfrm>
            <a:off x="1547664" y="2350731"/>
            <a:ext cx="2971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4" name="Прямоугольник 123"/>
          <p:cNvSpPr/>
          <p:nvPr/>
        </p:nvSpPr>
        <p:spPr>
          <a:xfrm>
            <a:off x="251520" y="3079763"/>
            <a:ext cx="103326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b="1" dirty="0" smtClean="0"/>
              <a:t>РИСКИ</a:t>
            </a:r>
            <a:endParaRPr lang="ru-RU" sz="1200" b="1" dirty="0"/>
          </a:p>
        </p:txBody>
      </p:sp>
    </p:spTree>
    <p:extLst>
      <p:ext uri="{BB962C8B-B14F-4D97-AF65-F5344CB8AC3E}">
        <p14:creationId xmlns:p14="http://schemas.microsoft.com/office/powerpoint/2010/main" val="1062127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Прямоугольник 60"/>
          <p:cNvSpPr/>
          <p:nvPr/>
        </p:nvSpPr>
        <p:spPr>
          <a:xfrm>
            <a:off x="107505" y="188640"/>
            <a:ext cx="8928992" cy="64087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8" name="Прямоугольник 57"/>
          <p:cNvSpPr/>
          <p:nvPr/>
        </p:nvSpPr>
        <p:spPr>
          <a:xfrm>
            <a:off x="6444208" y="1268760"/>
            <a:ext cx="2376264" cy="5040560"/>
          </a:xfrm>
          <a:prstGeom prst="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9" name="Прямоугольник 58"/>
          <p:cNvSpPr/>
          <p:nvPr/>
        </p:nvSpPr>
        <p:spPr>
          <a:xfrm>
            <a:off x="323527" y="1236034"/>
            <a:ext cx="2376265" cy="5040560"/>
          </a:xfrm>
          <a:prstGeom prst="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3"/>
          <p:cNvSpPr/>
          <p:nvPr/>
        </p:nvSpPr>
        <p:spPr>
          <a:xfrm>
            <a:off x="323527" y="489248"/>
            <a:ext cx="396044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Угрозы финансовой безопасности предприятия</a:t>
            </a:r>
            <a:endParaRPr lang="ru-RU" sz="1400" dirty="0"/>
          </a:p>
        </p:txBody>
      </p:sp>
      <p:sp>
        <p:nvSpPr>
          <p:cNvPr id="8" name="Прямоугольник 7"/>
          <p:cNvSpPr/>
          <p:nvPr/>
        </p:nvSpPr>
        <p:spPr>
          <a:xfrm>
            <a:off x="504227" y="1497360"/>
            <a:ext cx="1973098" cy="457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dirty="0" smtClean="0"/>
              <a:t>Финансовые риски</a:t>
            </a:r>
            <a:endParaRPr lang="ru-RU" sz="1400" dirty="0"/>
          </a:p>
        </p:txBody>
      </p:sp>
      <p:sp>
        <p:nvSpPr>
          <p:cNvPr id="12" name="Прямоугольник 11"/>
          <p:cNvSpPr/>
          <p:nvPr/>
        </p:nvSpPr>
        <p:spPr>
          <a:xfrm>
            <a:off x="6647512" y="1497360"/>
            <a:ext cx="2028944" cy="457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dirty="0" smtClean="0"/>
              <a:t>Финансовые угрозы</a:t>
            </a:r>
            <a:endParaRPr lang="ru-RU" sz="1400" dirty="0"/>
          </a:p>
        </p:txBody>
      </p:sp>
      <p:sp>
        <p:nvSpPr>
          <p:cNvPr id="22" name="Прямоугольник 21"/>
          <p:cNvSpPr/>
          <p:nvPr/>
        </p:nvSpPr>
        <p:spPr>
          <a:xfrm>
            <a:off x="461102" y="2996224"/>
            <a:ext cx="2016224" cy="457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dirty="0" smtClean="0"/>
              <a:t>Валютные риски</a:t>
            </a:r>
            <a:endParaRPr lang="ru-RU" sz="1400" dirty="0"/>
          </a:p>
        </p:txBody>
      </p:sp>
      <p:sp>
        <p:nvSpPr>
          <p:cNvPr id="24" name="Прямоугольник 23"/>
          <p:cNvSpPr/>
          <p:nvPr/>
        </p:nvSpPr>
        <p:spPr>
          <a:xfrm>
            <a:off x="3220064" y="2996224"/>
            <a:ext cx="2857662" cy="457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smtClean="0"/>
              <a:t>Риск изменения валютного курса, угроза противоправных действий</a:t>
            </a:r>
            <a:endParaRPr lang="ru-RU" sz="1200" dirty="0"/>
          </a:p>
        </p:txBody>
      </p:sp>
      <p:cxnSp>
        <p:nvCxnSpPr>
          <p:cNvPr id="26" name="Прямая со стрелкой 25"/>
          <p:cNvCxnSpPr/>
          <p:nvPr/>
        </p:nvCxnSpPr>
        <p:spPr>
          <a:xfrm>
            <a:off x="2477326" y="3224824"/>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Прямоугольник 27"/>
          <p:cNvSpPr/>
          <p:nvPr/>
        </p:nvSpPr>
        <p:spPr>
          <a:xfrm>
            <a:off x="467544" y="3788312"/>
            <a:ext cx="2009782" cy="457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dirty="0" smtClean="0"/>
              <a:t>Инвестиционные риски</a:t>
            </a:r>
            <a:endParaRPr lang="ru-RU" sz="1400" dirty="0"/>
          </a:p>
        </p:txBody>
      </p:sp>
      <p:sp>
        <p:nvSpPr>
          <p:cNvPr id="32" name="Прямоугольник 31"/>
          <p:cNvSpPr/>
          <p:nvPr/>
        </p:nvSpPr>
        <p:spPr>
          <a:xfrm>
            <a:off x="3220064" y="3788312"/>
            <a:ext cx="2857662" cy="457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smtClean="0"/>
              <a:t>Риск прямых финансовых потерь, угроза противоправных действий</a:t>
            </a:r>
            <a:endParaRPr lang="ru-RU" sz="1200" dirty="0"/>
          </a:p>
        </p:txBody>
      </p:sp>
      <p:sp>
        <p:nvSpPr>
          <p:cNvPr id="33" name="Прямоугольник 32"/>
          <p:cNvSpPr/>
          <p:nvPr/>
        </p:nvSpPr>
        <p:spPr>
          <a:xfrm>
            <a:off x="3241252" y="5444496"/>
            <a:ext cx="2857662" cy="457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smtClean="0"/>
              <a:t>Риск контрагента, угроза противоправных действий</a:t>
            </a:r>
            <a:endParaRPr lang="ru-RU" sz="1200" dirty="0"/>
          </a:p>
        </p:txBody>
      </p:sp>
      <p:sp>
        <p:nvSpPr>
          <p:cNvPr id="34" name="Прямоугольник 33"/>
          <p:cNvSpPr/>
          <p:nvPr/>
        </p:nvSpPr>
        <p:spPr>
          <a:xfrm>
            <a:off x="3220064" y="4652408"/>
            <a:ext cx="2857662" cy="457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smtClean="0"/>
              <a:t>Риск потери деловой репутации, угроза противоправных действий</a:t>
            </a:r>
            <a:endParaRPr lang="ru-RU" sz="1200" dirty="0"/>
          </a:p>
        </p:txBody>
      </p:sp>
      <p:sp>
        <p:nvSpPr>
          <p:cNvPr id="35" name="Прямоугольник 34"/>
          <p:cNvSpPr/>
          <p:nvPr/>
        </p:nvSpPr>
        <p:spPr>
          <a:xfrm>
            <a:off x="467026" y="4652408"/>
            <a:ext cx="2010299" cy="457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dirty="0" smtClean="0"/>
              <a:t>Репутационные риски</a:t>
            </a:r>
            <a:endParaRPr lang="ru-RU" sz="1400" dirty="0"/>
          </a:p>
        </p:txBody>
      </p:sp>
      <p:sp>
        <p:nvSpPr>
          <p:cNvPr id="36" name="Прямоугольник 35"/>
          <p:cNvSpPr/>
          <p:nvPr/>
        </p:nvSpPr>
        <p:spPr>
          <a:xfrm>
            <a:off x="467544" y="5444496"/>
            <a:ext cx="2010299" cy="457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dirty="0" smtClean="0"/>
              <a:t>Операционные риски</a:t>
            </a:r>
            <a:endParaRPr lang="ru-RU" sz="1400" dirty="0"/>
          </a:p>
        </p:txBody>
      </p:sp>
      <p:cxnSp>
        <p:nvCxnSpPr>
          <p:cNvPr id="37" name="Прямая со стрелкой 36"/>
          <p:cNvCxnSpPr>
            <a:endCxn id="32" idx="1"/>
          </p:cNvCxnSpPr>
          <p:nvPr/>
        </p:nvCxnSpPr>
        <p:spPr>
          <a:xfrm flipV="1">
            <a:off x="2477843" y="4016912"/>
            <a:ext cx="742221"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2477843" y="4881008"/>
            <a:ext cx="742221" cy="41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endCxn id="33" idx="1"/>
          </p:cNvCxnSpPr>
          <p:nvPr/>
        </p:nvCxnSpPr>
        <p:spPr>
          <a:xfrm>
            <a:off x="2477325" y="5673096"/>
            <a:ext cx="76392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stCxn id="8" idx="3"/>
            <a:endCxn id="12" idx="1"/>
          </p:cNvCxnSpPr>
          <p:nvPr/>
        </p:nvCxnSpPr>
        <p:spPr>
          <a:xfrm>
            <a:off x="2477325" y="1725960"/>
            <a:ext cx="4170187"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Прямоугольник 46"/>
          <p:cNvSpPr/>
          <p:nvPr/>
        </p:nvSpPr>
        <p:spPr>
          <a:xfrm>
            <a:off x="6647512" y="2996224"/>
            <a:ext cx="2028944" cy="457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dirty="0" smtClean="0"/>
              <a:t>Угрозы</a:t>
            </a:r>
            <a:endParaRPr lang="ru-RU" sz="1400" dirty="0"/>
          </a:p>
        </p:txBody>
      </p:sp>
      <p:sp>
        <p:nvSpPr>
          <p:cNvPr id="48" name="Прямоугольник 47"/>
          <p:cNvSpPr/>
          <p:nvPr/>
        </p:nvSpPr>
        <p:spPr>
          <a:xfrm>
            <a:off x="6647512" y="3788313"/>
            <a:ext cx="2028944" cy="457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dirty="0" smtClean="0"/>
              <a:t>Угрозы</a:t>
            </a:r>
            <a:endParaRPr lang="ru-RU" sz="1400" dirty="0"/>
          </a:p>
        </p:txBody>
      </p:sp>
      <p:sp>
        <p:nvSpPr>
          <p:cNvPr id="49" name="Прямоугольник 48"/>
          <p:cNvSpPr/>
          <p:nvPr/>
        </p:nvSpPr>
        <p:spPr>
          <a:xfrm>
            <a:off x="6647512" y="4652408"/>
            <a:ext cx="2028944" cy="457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dirty="0" smtClean="0"/>
              <a:t>Угрозы</a:t>
            </a:r>
            <a:endParaRPr lang="ru-RU" sz="1400" dirty="0"/>
          </a:p>
        </p:txBody>
      </p:sp>
      <p:sp>
        <p:nvSpPr>
          <p:cNvPr id="50" name="Прямоугольник 49"/>
          <p:cNvSpPr/>
          <p:nvPr/>
        </p:nvSpPr>
        <p:spPr>
          <a:xfrm>
            <a:off x="6647512" y="5444496"/>
            <a:ext cx="2028944" cy="457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dirty="0" smtClean="0"/>
              <a:t>Угрозы</a:t>
            </a:r>
            <a:endParaRPr lang="ru-RU" sz="1400" dirty="0"/>
          </a:p>
        </p:txBody>
      </p:sp>
      <p:cxnSp>
        <p:nvCxnSpPr>
          <p:cNvPr id="53" name="Прямая со стрелкой 52"/>
          <p:cNvCxnSpPr/>
          <p:nvPr/>
        </p:nvCxnSpPr>
        <p:spPr>
          <a:xfrm flipH="1">
            <a:off x="6077726" y="3224824"/>
            <a:ext cx="56978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flipH="1">
            <a:off x="6077726" y="5691823"/>
            <a:ext cx="56978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flipH="1">
            <a:off x="6097633" y="4881008"/>
            <a:ext cx="56978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flipH="1">
            <a:off x="6077726" y="4016913"/>
            <a:ext cx="56978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Стрелка вниз 62"/>
          <p:cNvSpPr/>
          <p:nvPr/>
        </p:nvSpPr>
        <p:spPr>
          <a:xfrm>
            <a:off x="7419668" y="2276872"/>
            <a:ext cx="484632" cy="438348"/>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64" name="Стрелка вниз 63"/>
          <p:cNvSpPr/>
          <p:nvPr/>
        </p:nvSpPr>
        <p:spPr>
          <a:xfrm>
            <a:off x="1248460" y="2276872"/>
            <a:ext cx="484632" cy="438348"/>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156882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6"/>
            <a:ext cx="4752528" cy="5760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solidFill>
                  <a:schemeClr val="tx1"/>
                </a:solidFill>
              </a:rPr>
              <a:t>Национальные и международные платежные системы</a:t>
            </a:r>
            <a:endParaRPr lang="ru-RU" sz="1400" dirty="0">
              <a:solidFill>
                <a:schemeClr val="tx1"/>
              </a:solidFill>
            </a:endParaRPr>
          </a:p>
        </p:txBody>
      </p:sp>
      <p:sp>
        <p:nvSpPr>
          <p:cNvPr id="5" name="Прямоугольник 4"/>
          <p:cNvSpPr/>
          <p:nvPr/>
        </p:nvSpPr>
        <p:spPr>
          <a:xfrm>
            <a:off x="395536" y="1264730"/>
            <a:ext cx="5904656" cy="511659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lang="ru-RU" sz="1200" b="1" dirty="0" smtClean="0"/>
          </a:p>
          <a:p>
            <a:endParaRPr lang="ru-RU" sz="1200" b="1" dirty="0"/>
          </a:p>
          <a:p>
            <a:endParaRPr lang="ru-RU" sz="1200" b="1" dirty="0" smtClean="0"/>
          </a:p>
          <a:p>
            <a:endParaRPr lang="ru-RU" sz="1200" b="1" dirty="0"/>
          </a:p>
          <a:p>
            <a:r>
              <a:rPr lang="ru-RU" sz="1200" b="1" dirty="0" smtClean="0"/>
              <a:t>Банк международных расчетов (</a:t>
            </a:r>
            <a:r>
              <a:rPr lang="en-US" sz="1200" b="1" dirty="0" smtClean="0"/>
              <a:t>BIS</a:t>
            </a:r>
            <a:r>
              <a:rPr lang="ru-RU" sz="1200" b="1" dirty="0" smtClean="0"/>
              <a:t>)</a:t>
            </a:r>
          </a:p>
          <a:p>
            <a:endParaRPr lang="ru-RU" sz="1200" b="1" dirty="0"/>
          </a:p>
          <a:p>
            <a:r>
              <a:rPr lang="ru-RU" sz="1200" dirty="0" smtClean="0"/>
              <a:t>Деятельность банка сосредоточена в области сотрудничества центральных банков и других заинтересованных институтов по вопросам обеспечения финансовой и денежной стабильности. Наряду с организацией сотрудничества банк выполняет традиционные банковские функции, регулярно осуществляя банковские операции по поручению центральных банков, а также агентские функции и функции доверительного собственника, кроме того, предоставляет или организует предоставление финансирования в целях поддержки международной финансовой системы.</a:t>
            </a:r>
          </a:p>
          <a:p>
            <a:endParaRPr lang="ru-RU" sz="1200" dirty="0"/>
          </a:p>
          <a:p>
            <a:r>
              <a:rPr lang="ru-RU" sz="1200" b="1" dirty="0" smtClean="0"/>
              <a:t>Европейские международные институты</a:t>
            </a:r>
          </a:p>
          <a:p>
            <a:endParaRPr lang="ru-RU" sz="1200" b="1" dirty="0"/>
          </a:p>
          <a:p>
            <a:r>
              <a:rPr lang="ru-RU" sz="1200" dirty="0" smtClean="0"/>
              <a:t>Европейский центральный банк (</a:t>
            </a:r>
            <a:r>
              <a:rPr lang="en-US" sz="1200" dirty="0" smtClean="0"/>
              <a:t>European Central Bank – ECB</a:t>
            </a:r>
            <a:r>
              <a:rPr lang="ru-RU" sz="1200" dirty="0" smtClean="0"/>
              <a:t>) является активным участником процессов развития и интеграции национальных платежных систем. Главным направлением его деятельности являются вопросы монетарной политики.</a:t>
            </a:r>
          </a:p>
          <a:p>
            <a:endParaRPr lang="ru-RU" sz="1200" dirty="0"/>
          </a:p>
          <a:p>
            <a:r>
              <a:rPr lang="ru-RU" sz="1200" b="1" dirty="0" smtClean="0"/>
              <a:t>Понятие и структура национальной платежной системы</a:t>
            </a:r>
          </a:p>
          <a:p>
            <a:endParaRPr lang="ru-RU" sz="1200" b="1" dirty="0"/>
          </a:p>
          <a:p>
            <a:r>
              <a:rPr lang="ru-RU" sz="1200" dirty="0" smtClean="0"/>
              <a:t>Национальная платежная система является подсистемой финансовой системы государства, которая обеспечивает субъектов экономической деятельности платежными услугами.</a:t>
            </a:r>
          </a:p>
          <a:p>
            <a:endParaRPr lang="ru-RU" sz="1200" dirty="0"/>
          </a:p>
          <a:p>
            <a:r>
              <a:rPr lang="ru-RU" sz="1200" b="1" dirty="0"/>
              <a:t>Линников А.С.</a:t>
            </a:r>
            <a:r>
              <a:rPr lang="ru-RU" sz="1200" dirty="0"/>
              <a:t>, Правовое регулирование банковской деятельности и банковский надзор в Европейском союзе, 2009, М., Статут</a:t>
            </a:r>
          </a:p>
          <a:p>
            <a:r>
              <a:rPr lang="ru-RU" sz="1200" b="1" dirty="0"/>
              <a:t>Адрианов В.В., Букирь М.Я., Бутенко С.А. </a:t>
            </a:r>
            <a:r>
              <a:rPr lang="ru-RU" sz="1200" dirty="0"/>
              <a:t>и др., Национальная платежная система. Бизнес-энциклопедия, 2012, М., Кнорус</a:t>
            </a:r>
          </a:p>
          <a:p>
            <a:endParaRPr lang="ru-RU" sz="1200" dirty="0" smtClean="0"/>
          </a:p>
          <a:p>
            <a:endParaRPr lang="ru-RU" sz="1200" dirty="0"/>
          </a:p>
          <a:p>
            <a:endParaRPr lang="ru-RU" sz="1200" dirty="0" smtClean="0"/>
          </a:p>
          <a:p>
            <a:endParaRPr lang="ru-RU" sz="1200" dirty="0"/>
          </a:p>
        </p:txBody>
      </p:sp>
      <p:pic>
        <p:nvPicPr>
          <p:cNvPr id="6" name="Picture 2" descr="C:\Users\User\Pictures\Литература\Адрианов и др.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717033"/>
            <a:ext cx="2004911" cy="259228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7" name="Picture 3" descr="C:\Users\User\Pictures\Литература\Линнико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04664"/>
            <a:ext cx="2004911" cy="259228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837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User\Pictures\Литература\Даф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1640754" cy="230425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483768" y="1340768"/>
            <a:ext cx="6264695" cy="5112568"/>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r>
              <a:rPr lang="ru-RU" sz="1200" dirty="0" smtClean="0">
                <a:solidFill>
                  <a:schemeClr val="tx2">
                    <a:lumMod val="75000"/>
                  </a:schemeClr>
                </a:solidFill>
              </a:rPr>
              <a:t>Современный менеджмент вводит понятие этики и социальной ответственности компании. Определены следующие критерии социальной ответственности:</a:t>
            </a:r>
          </a:p>
          <a:p>
            <a:endParaRPr lang="ru-RU" sz="1200" dirty="0">
              <a:solidFill>
                <a:schemeClr val="tx2">
                  <a:lumMod val="75000"/>
                </a:schemeClr>
              </a:solidFill>
            </a:endParaRPr>
          </a:p>
          <a:p>
            <a:r>
              <a:rPr lang="ru-RU" sz="1200" b="1" dirty="0" smtClean="0">
                <a:solidFill>
                  <a:schemeClr val="tx2">
                    <a:lumMod val="75000"/>
                  </a:schemeClr>
                </a:solidFill>
              </a:rPr>
              <a:t>Экономическая ответственность </a:t>
            </a:r>
            <a:r>
              <a:rPr lang="ru-RU" sz="1200" dirty="0" smtClean="0">
                <a:solidFill>
                  <a:schemeClr val="tx2">
                    <a:lumMod val="75000"/>
                  </a:schemeClr>
                </a:solidFill>
              </a:rPr>
              <a:t>– быть прибыльной</a:t>
            </a:r>
          </a:p>
          <a:p>
            <a:r>
              <a:rPr lang="ru-RU" sz="1200" b="1" dirty="0" smtClean="0">
                <a:solidFill>
                  <a:schemeClr val="tx2">
                    <a:lumMod val="75000"/>
                  </a:schemeClr>
                </a:solidFill>
              </a:rPr>
              <a:t>Юридическая ответственность </a:t>
            </a:r>
            <a:r>
              <a:rPr lang="ru-RU" sz="1200" dirty="0" smtClean="0">
                <a:solidFill>
                  <a:schemeClr val="tx2">
                    <a:lumMod val="75000"/>
                  </a:schemeClr>
                </a:solidFill>
              </a:rPr>
              <a:t>– соблюдать законы</a:t>
            </a:r>
          </a:p>
          <a:p>
            <a:r>
              <a:rPr lang="ru-RU" sz="1200" b="1" dirty="0" smtClean="0">
                <a:solidFill>
                  <a:schemeClr val="tx2">
                    <a:lumMod val="75000"/>
                  </a:schemeClr>
                </a:solidFill>
              </a:rPr>
              <a:t>Моральная ответственность </a:t>
            </a:r>
            <a:r>
              <a:rPr lang="ru-RU" sz="1200" dirty="0" smtClean="0">
                <a:solidFill>
                  <a:schemeClr val="tx2">
                    <a:lumMod val="75000"/>
                  </a:schemeClr>
                </a:solidFill>
              </a:rPr>
              <a:t>– действовать этично, делать правильные вещи, не приносить вреда</a:t>
            </a:r>
          </a:p>
          <a:p>
            <a:r>
              <a:rPr lang="ru-RU" sz="1200" b="1" dirty="0" smtClean="0">
                <a:solidFill>
                  <a:schemeClr val="tx2">
                    <a:lumMod val="75000"/>
                  </a:schemeClr>
                </a:solidFill>
              </a:rPr>
              <a:t>Дискреционная ответственность </a:t>
            </a:r>
            <a:r>
              <a:rPr lang="ru-RU" sz="1200" dirty="0" smtClean="0">
                <a:solidFill>
                  <a:schemeClr val="tx2">
                    <a:lumMod val="75000"/>
                  </a:schemeClr>
                </a:solidFill>
              </a:rPr>
              <a:t>– вносить вклад в развитие общества и повышение качества жизни</a:t>
            </a:r>
          </a:p>
          <a:p>
            <a:endParaRPr lang="ru-RU" sz="1200" b="1" dirty="0">
              <a:solidFill>
                <a:schemeClr val="tx2">
                  <a:lumMod val="75000"/>
                </a:schemeClr>
              </a:solidFill>
            </a:endParaRPr>
          </a:p>
          <a:p>
            <a:r>
              <a:rPr lang="ru-RU" sz="1200" dirty="0" smtClean="0">
                <a:solidFill>
                  <a:schemeClr val="tx2">
                    <a:lumMod val="75000"/>
                  </a:schemeClr>
                </a:solidFill>
              </a:rPr>
              <a:t>Определены три «колонны», поддерживающие этичную организацию:</a:t>
            </a:r>
          </a:p>
          <a:p>
            <a:endParaRPr lang="ru-RU" sz="1200" dirty="0">
              <a:solidFill>
                <a:schemeClr val="tx2">
                  <a:lumMod val="75000"/>
                </a:schemeClr>
              </a:solidFill>
            </a:endParaRPr>
          </a:p>
          <a:p>
            <a:r>
              <a:rPr lang="ru-RU" sz="1200" b="1" dirty="0" smtClean="0">
                <a:solidFill>
                  <a:schemeClr val="tx2">
                    <a:lumMod val="75000"/>
                  </a:schemeClr>
                </a:solidFill>
              </a:rPr>
              <a:t>Нравственные люди </a:t>
            </a:r>
            <a:r>
              <a:rPr lang="ru-RU" sz="1200" dirty="0" smtClean="0">
                <a:solidFill>
                  <a:schemeClr val="tx2">
                    <a:lumMod val="75000"/>
                  </a:schemeClr>
                </a:solidFill>
              </a:rPr>
              <a:t>– действуют последовательно, ведут себя честно, правильно обращаются с людьми, играют по правилам, отличаются высоким уровнем морального развития</a:t>
            </a:r>
          </a:p>
          <a:p>
            <a:r>
              <a:rPr lang="ru-RU" sz="1200" b="1" dirty="0" smtClean="0">
                <a:solidFill>
                  <a:schemeClr val="tx2">
                    <a:lumMod val="75000"/>
                  </a:schemeClr>
                </a:solidFill>
              </a:rPr>
              <a:t>Этичное руководство </a:t>
            </a:r>
            <a:r>
              <a:rPr lang="ru-RU" sz="1200" dirty="0" smtClean="0">
                <a:solidFill>
                  <a:schemeClr val="tx2">
                    <a:lumMod val="75000"/>
                  </a:schemeClr>
                </a:solidFill>
              </a:rPr>
              <a:t>– быть ролевой моделью, защищать моральные ценности организации, рассказывать работникам об этике и ценностях, вознаграждать за этичное поведение, своевременно наказывать за неэтичное поведение</a:t>
            </a:r>
          </a:p>
          <a:p>
            <a:r>
              <a:rPr lang="ru-RU" sz="1200" b="1" dirty="0" smtClean="0">
                <a:solidFill>
                  <a:schemeClr val="tx2">
                    <a:lumMod val="75000"/>
                  </a:schemeClr>
                </a:solidFill>
              </a:rPr>
              <a:t>Структуры и системы </a:t>
            </a:r>
            <a:r>
              <a:rPr lang="ru-RU" sz="1200" dirty="0" smtClean="0">
                <a:solidFill>
                  <a:schemeClr val="tx2">
                    <a:lumMod val="75000"/>
                  </a:schemeClr>
                </a:solidFill>
              </a:rPr>
              <a:t>– культура компании, кодекс этических норм, комитеты по этике, главный консультант по этике, механизмы подачи тревожных сигналов</a:t>
            </a:r>
          </a:p>
          <a:p>
            <a:endParaRPr lang="ru-RU" sz="1200" b="1" dirty="0">
              <a:solidFill>
                <a:schemeClr val="tx2">
                  <a:lumMod val="75000"/>
                </a:schemeClr>
              </a:solidFill>
            </a:endParaRPr>
          </a:p>
          <a:p>
            <a:r>
              <a:rPr lang="ru-RU" sz="1200" dirty="0" smtClean="0">
                <a:solidFill>
                  <a:schemeClr val="tx2">
                    <a:lumMod val="75000"/>
                  </a:schemeClr>
                </a:solidFill>
              </a:rPr>
              <a:t>Р. Дафт, Менеджмент, 2011, М.-СПб., Питер,</a:t>
            </a:r>
          </a:p>
          <a:p>
            <a:r>
              <a:rPr lang="ru-RU" sz="1200" dirty="0" smtClean="0">
                <a:solidFill>
                  <a:schemeClr val="tx2">
                    <a:lumMod val="75000"/>
                  </a:schemeClr>
                </a:solidFill>
              </a:rPr>
              <a:t>Стр. 185, 188</a:t>
            </a:r>
            <a:endParaRPr lang="ru-RU" sz="1200" dirty="0">
              <a:solidFill>
                <a:schemeClr val="tx2">
                  <a:lumMod val="75000"/>
                </a:schemeClr>
              </a:solidFill>
            </a:endParaRPr>
          </a:p>
        </p:txBody>
      </p:sp>
      <p:sp>
        <p:nvSpPr>
          <p:cNvPr id="11" name="Прямоугольник 10"/>
          <p:cNvSpPr/>
          <p:nvPr/>
        </p:nvSpPr>
        <p:spPr>
          <a:xfrm>
            <a:off x="323528" y="4026768"/>
            <a:ext cx="1640754" cy="2426568"/>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400" b="1" dirty="0" smtClean="0">
                <a:solidFill>
                  <a:schemeClr val="bg1"/>
                </a:solidFill>
              </a:rPr>
              <a:t>Ответственность, мораль и нравственность, поведенческая этика, система правильных отношений в бизнесе и обществе. </a:t>
            </a:r>
            <a:endParaRPr lang="ru-RU" sz="1400" b="1" dirty="0">
              <a:solidFill>
                <a:schemeClr val="bg1"/>
              </a:solidFill>
            </a:endParaRPr>
          </a:p>
        </p:txBody>
      </p:sp>
      <p:sp>
        <p:nvSpPr>
          <p:cNvPr id="12" name="Прямоугольник 11"/>
          <p:cNvSpPr/>
          <p:nvPr/>
        </p:nvSpPr>
        <p:spPr>
          <a:xfrm>
            <a:off x="2483767" y="404664"/>
            <a:ext cx="4320481" cy="504056"/>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solidFill>
                  <a:schemeClr val="tx2">
                    <a:lumMod val="75000"/>
                  </a:schemeClr>
                </a:solidFill>
              </a:rPr>
              <a:t>Легитимность сферы поглощений и слияний</a:t>
            </a:r>
            <a:r>
              <a:rPr lang="en-US" sz="1400" dirty="0" smtClean="0">
                <a:solidFill>
                  <a:schemeClr val="tx2">
                    <a:lumMod val="75000"/>
                  </a:schemeClr>
                </a:solidFill>
              </a:rPr>
              <a:t>     </a:t>
            </a:r>
            <a:endParaRPr lang="ru-RU" sz="2000" b="1" dirty="0">
              <a:solidFill>
                <a:schemeClr val="tx2">
                  <a:lumMod val="75000"/>
                </a:schemeClr>
              </a:solidFill>
            </a:endParaRPr>
          </a:p>
        </p:txBody>
      </p:sp>
      <p:sp>
        <p:nvSpPr>
          <p:cNvPr id="14" name="Прямоугольник 13"/>
          <p:cNvSpPr/>
          <p:nvPr/>
        </p:nvSpPr>
        <p:spPr>
          <a:xfrm>
            <a:off x="7834063" y="404664"/>
            <a:ext cx="914400" cy="504056"/>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M&amp;A</a:t>
            </a:r>
            <a:endParaRPr lang="ru-RU" sz="2000" b="1" dirty="0"/>
          </a:p>
        </p:txBody>
      </p:sp>
    </p:spTree>
    <p:extLst>
      <p:ext uri="{BB962C8B-B14F-4D97-AF65-F5344CB8AC3E}">
        <p14:creationId xmlns:p14="http://schemas.microsoft.com/office/powerpoint/2010/main" val="1567961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22340" y="1052736"/>
            <a:ext cx="8523311" cy="532859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53" name="Прямоугольник 52"/>
          <p:cNvSpPr/>
          <p:nvPr/>
        </p:nvSpPr>
        <p:spPr>
          <a:xfrm>
            <a:off x="683569" y="3784136"/>
            <a:ext cx="7999930" cy="2329698"/>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2" name="Прямоугольник 51"/>
          <p:cNvSpPr/>
          <p:nvPr/>
        </p:nvSpPr>
        <p:spPr>
          <a:xfrm>
            <a:off x="683568" y="1243318"/>
            <a:ext cx="7992888" cy="2329698"/>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829538" y="1484784"/>
            <a:ext cx="1512168" cy="457200"/>
          </a:xfrm>
          <a:prstGeom prst="rect">
            <a:avLst/>
          </a:prstGeom>
          <a:ln w="1905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Денежные требования</a:t>
            </a:r>
            <a:endParaRPr lang="ru-RU" sz="1200" dirty="0"/>
          </a:p>
        </p:txBody>
      </p:sp>
      <p:sp>
        <p:nvSpPr>
          <p:cNvPr id="8" name="Прямоугольник 7"/>
          <p:cNvSpPr/>
          <p:nvPr/>
        </p:nvSpPr>
        <p:spPr>
          <a:xfrm>
            <a:off x="6817870" y="1484784"/>
            <a:ext cx="1512168" cy="457200"/>
          </a:xfrm>
          <a:prstGeom prst="rect">
            <a:avLst/>
          </a:prstGeom>
          <a:ln w="1905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Получатель</a:t>
            </a:r>
            <a:endParaRPr lang="ru-RU" sz="1200" dirty="0"/>
          </a:p>
        </p:txBody>
      </p:sp>
      <p:cxnSp>
        <p:nvCxnSpPr>
          <p:cNvPr id="11" name="Прямая соединительная линия 10"/>
          <p:cNvCxnSpPr/>
          <p:nvPr/>
        </p:nvCxnSpPr>
        <p:spPr>
          <a:xfrm>
            <a:off x="2339169" y="1700518"/>
            <a:ext cx="14901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7" idx="3"/>
          </p:cNvCxnSpPr>
          <p:nvPr/>
        </p:nvCxnSpPr>
        <p:spPr>
          <a:xfrm>
            <a:off x="5341706" y="1713384"/>
            <a:ext cx="146254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836560" y="2204864"/>
            <a:ext cx="2551355" cy="457200"/>
          </a:xfrm>
          <a:prstGeom prst="rect">
            <a:avLst/>
          </a:prstGeom>
          <a:ln w="1905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Деньги центрального банка</a:t>
            </a:r>
            <a:endParaRPr lang="ru-RU" sz="1200" dirty="0"/>
          </a:p>
        </p:txBody>
      </p:sp>
      <p:sp>
        <p:nvSpPr>
          <p:cNvPr id="18" name="Прямоугольник 17"/>
          <p:cNvSpPr/>
          <p:nvPr/>
        </p:nvSpPr>
        <p:spPr>
          <a:xfrm>
            <a:off x="5788045" y="2204864"/>
            <a:ext cx="2551355" cy="457200"/>
          </a:xfrm>
          <a:prstGeom prst="rect">
            <a:avLst/>
          </a:prstGeom>
          <a:ln w="1905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Деньги коммерческого банка</a:t>
            </a:r>
            <a:endParaRPr lang="ru-RU" sz="1200" dirty="0"/>
          </a:p>
        </p:txBody>
      </p:sp>
      <p:cxnSp>
        <p:nvCxnSpPr>
          <p:cNvPr id="20" name="Прямая соединительная линия 19"/>
          <p:cNvCxnSpPr/>
          <p:nvPr/>
        </p:nvCxnSpPr>
        <p:spPr>
          <a:xfrm>
            <a:off x="4211960" y="1941984"/>
            <a:ext cx="0" cy="491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4932040" y="1941984"/>
            <a:ext cx="0" cy="491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endCxn id="18" idx="1"/>
          </p:cNvCxnSpPr>
          <p:nvPr/>
        </p:nvCxnSpPr>
        <p:spPr>
          <a:xfrm>
            <a:off x="4932040" y="2433464"/>
            <a:ext cx="85600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endCxn id="17" idx="3"/>
          </p:cNvCxnSpPr>
          <p:nvPr/>
        </p:nvCxnSpPr>
        <p:spPr>
          <a:xfrm flipH="1">
            <a:off x="3387915" y="2433464"/>
            <a:ext cx="824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1866385" y="2924944"/>
            <a:ext cx="1512168" cy="457200"/>
          </a:xfrm>
          <a:prstGeom prst="rect">
            <a:avLst/>
          </a:prstGeom>
          <a:ln w="1905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Наличные деньги</a:t>
            </a:r>
            <a:endParaRPr lang="ru-RU" sz="1200" dirty="0"/>
          </a:p>
        </p:txBody>
      </p:sp>
      <p:sp>
        <p:nvSpPr>
          <p:cNvPr id="30" name="Прямоугольник 29"/>
          <p:cNvSpPr/>
          <p:nvPr/>
        </p:nvSpPr>
        <p:spPr>
          <a:xfrm>
            <a:off x="5778683" y="2924944"/>
            <a:ext cx="1512168" cy="457200"/>
          </a:xfrm>
          <a:prstGeom prst="rect">
            <a:avLst/>
          </a:prstGeom>
          <a:ln w="1905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Депозитные деньги</a:t>
            </a:r>
            <a:endParaRPr lang="ru-RU" sz="1200" dirty="0"/>
          </a:p>
        </p:txBody>
      </p:sp>
      <p:cxnSp>
        <p:nvCxnSpPr>
          <p:cNvPr id="32" name="Прямая со стрелкой 31"/>
          <p:cNvCxnSpPr>
            <a:stCxn id="29" idx="3"/>
            <a:endCxn id="30" idx="1"/>
          </p:cNvCxnSpPr>
          <p:nvPr/>
        </p:nvCxnSpPr>
        <p:spPr>
          <a:xfrm>
            <a:off x="3378553" y="3153544"/>
            <a:ext cx="240013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403648" y="2662064"/>
            <a:ext cx="0" cy="491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endCxn id="29" idx="1"/>
          </p:cNvCxnSpPr>
          <p:nvPr/>
        </p:nvCxnSpPr>
        <p:spPr>
          <a:xfrm>
            <a:off x="1403648" y="3153544"/>
            <a:ext cx="46273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7668344" y="2662064"/>
            <a:ext cx="0" cy="491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endCxn id="30" idx="3"/>
          </p:cNvCxnSpPr>
          <p:nvPr/>
        </p:nvCxnSpPr>
        <p:spPr>
          <a:xfrm flipH="1">
            <a:off x="7290851" y="3153544"/>
            <a:ext cx="37749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Стрелка вниз 58"/>
          <p:cNvSpPr/>
          <p:nvPr/>
        </p:nvSpPr>
        <p:spPr>
          <a:xfrm>
            <a:off x="4499296" y="3448235"/>
            <a:ext cx="369397" cy="643520"/>
          </a:xfrm>
          <a:prstGeom prst="downArrow">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63" name="Прямоугольник 62"/>
          <p:cNvSpPr/>
          <p:nvPr/>
        </p:nvSpPr>
        <p:spPr>
          <a:xfrm>
            <a:off x="836559" y="3933054"/>
            <a:ext cx="2992979" cy="2066529"/>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1" name="Прямоугольник 60"/>
          <p:cNvSpPr/>
          <p:nvPr/>
        </p:nvSpPr>
        <p:spPr>
          <a:xfrm>
            <a:off x="1063688" y="4107973"/>
            <a:ext cx="2473353" cy="5245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b="1" dirty="0" smtClean="0"/>
              <a:t>Платежные инструменты</a:t>
            </a:r>
            <a:endParaRPr lang="ru-RU" sz="1200" b="1" dirty="0"/>
          </a:p>
        </p:txBody>
      </p:sp>
      <p:sp>
        <p:nvSpPr>
          <p:cNvPr id="62" name="Прямоугольник 61"/>
          <p:cNvSpPr/>
          <p:nvPr/>
        </p:nvSpPr>
        <p:spPr>
          <a:xfrm>
            <a:off x="1063491" y="4847455"/>
            <a:ext cx="2473353" cy="10211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sz="1200" b="1" dirty="0" smtClean="0"/>
          </a:p>
          <a:p>
            <a:pPr algn="ctr"/>
            <a:r>
              <a:rPr lang="ru-RU" sz="1200" b="1" dirty="0" smtClean="0"/>
              <a:t>Платежная структура</a:t>
            </a:r>
          </a:p>
          <a:p>
            <a:pPr algn="ctr"/>
            <a:r>
              <a:rPr lang="ru-RU" sz="1000" dirty="0" smtClean="0"/>
              <a:t>Операционные системы</a:t>
            </a:r>
          </a:p>
          <a:p>
            <a:pPr algn="ctr"/>
            <a:r>
              <a:rPr lang="ru-RU" sz="1000" dirty="0" smtClean="0"/>
              <a:t>Клиринговые системы</a:t>
            </a:r>
          </a:p>
          <a:p>
            <a:pPr algn="ctr"/>
            <a:r>
              <a:rPr lang="ru-RU" sz="1000" dirty="0" smtClean="0"/>
              <a:t>Расчетные системы</a:t>
            </a:r>
            <a:endParaRPr lang="ru-RU" sz="1000" dirty="0"/>
          </a:p>
        </p:txBody>
      </p:sp>
      <p:sp>
        <p:nvSpPr>
          <p:cNvPr id="64" name="Двойная стрелка вверх/вниз 63"/>
          <p:cNvSpPr/>
          <p:nvPr/>
        </p:nvSpPr>
        <p:spPr>
          <a:xfrm>
            <a:off x="2123728" y="4506849"/>
            <a:ext cx="349033" cy="578334"/>
          </a:xfrm>
          <a:prstGeom prst="upDownArrow">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65" name="Прямоугольник 64"/>
          <p:cNvSpPr/>
          <p:nvPr/>
        </p:nvSpPr>
        <p:spPr>
          <a:xfrm>
            <a:off x="5157508" y="3933054"/>
            <a:ext cx="3230916" cy="1152129"/>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sz="1200" b="1" dirty="0" smtClean="0"/>
          </a:p>
          <a:p>
            <a:pPr algn="ctr"/>
            <a:r>
              <a:rPr lang="ru-RU" sz="1200" b="1" dirty="0" smtClean="0"/>
              <a:t>Институциональная структура</a:t>
            </a:r>
          </a:p>
          <a:p>
            <a:pPr algn="ctr"/>
            <a:r>
              <a:rPr lang="ru-RU" sz="1000" dirty="0" smtClean="0"/>
              <a:t>Рыночные механизмы</a:t>
            </a:r>
          </a:p>
          <a:p>
            <a:pPr algn="ctr"/>
            <a:r>
              <a:rPr lang="ru-RU" sz="1000" dirty="0" smtClean="0"/>
              <a:t>Консультации заинтересованных лиц</a:t>
            </a:r>
          </a:p>
          <a:p>
            <a:pPr algn="ctr"/>
            <a:r>
              <a:rPr lang="ru-RU" sz="1000" dirty="0" smtClean="0"/>
              <a:t>Правовая структура</a:t>
            </a:r>
          </a:p>
          <a:p>
            <a:pPr algn="ctr"/>
            <a:r>
              <a:rPr lang="ru-RU" sz="1000" dirty="0" smtClean="0"/>
              <a:t>Наблюдение и другие элементы политики органов власти</a:t>
            </a:r>
          </a:p>
          <a:p>
            <a:pPr algn="ctr"/>
            <a:endParaRPr lang="ru-RU" sz="1000" dirty="0"/>
          </a:p>
        </p:txBody>
      </p:sp>
      <p:sp>
        <p:nvSpPr>
          <p:cNvPr id="66" name="Двойная стрелка влево/вправо 65"/>
          <p:cNvSpPr/>
          <p:nvPr/>
        </p:nvSpPr>
        <p:spPr>
          <a:xfrm>
            <a:off x="3649528" y="4221089"/>
            <a:ext cx="1642551" cy="504680"/>
          </a:xfrm>
          <a:prstGeom prst="leftRightArrow">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67" name="Прямоугольник 66"/>
          <p:cNvSpPr/>
          <p:nvPr/>
        </p:nvSpPr>
        <p:spPr>
          <a:xfrm>
            <a:off x="827198" y="1471918"/>
            <a:ext cx="1512168" cy="457200"/>
          </a:xfrm>
          <a:prstGeom prst="rect">
            <a:avLst/>
          </a:prstGeom>
          <a:ln w="1905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Плательщик</a:t>
            </a:r>
            <a:endParaRPr lang="ru-RU" sz="1200" dirty="0"/>
          </a:p>
        </p:txBody>
      </p:sp>
      <p:sp>
        <p:nvSpPr>
          <p:cNvPr id="68" name="Прямоугольник 67"/>
          <p:cNvSpPr/>
          <p:nvPr/>
        </p:nvSpPr>
        <p:spPr>
          <a:xfrm>
            <a:off x="5778683" y="5770983"/>
            <a:ext cx="2797207" cy="4572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ru-RU" sz="1200" b="1" dirty="0" smtClean="0"/>
              <a:t>Система по ценным бумагам</a:t>
            </a:r>
            <a:endParaRPr lang="ru-RU" sz="1200" b="1" dirty="0"/>
          </a:p>
        </p:txBody>
      </p:sp>
      <p:sp>
        <p:nvSpPr>
          <p:cNvPr id="69" name="Стрелка влево 68"/>
          <p:cNvSpPr/>
          <p:nvPr/>
        </p:nvSpPr>
        <p:spPr>
          <a:xfrm rot="1317780">
            <a:off x="5094569" y="5528667"/>
            <a:ext cx="978408" cy="484632"/>
          </a:xfrm>
          <a:prstGeom prst="lef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1" name="Picture 2" descr="C:\Users\User\Pictures\Заставки компаний\logo_b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3" y="289223"/>
            <a:ext cx="3797587" cy="400050"/>
          </a:xfrm>
          <a:prstGeom prst="rect">
            <a:avLst/>
          </a:prstGeom>
          <a:noFill/>
          <a:extLst>
            <a:ext uri="{909E8E84-426E-40DD-AFC4-6F175D3DCCD1}">
              <a14:hiddenFill xmlns:a14="http://schemas.microsoft.com/office/drawing/2010/main">
                <a:solidFill>
                  <a:srgbClr val="FFFFFF"/>
                </a:solidFill>
              </a14:hiddenFill>
            </a:ext>
          </a:extLst>
        </p:spPr>
      </p:pic>
      <p:sp>
        <p:nvSpPr>
          <p:cNvPr id="72" name="Прямоугольник 71"/>
          <p:cNvSpPr/>
          <p:nvPr/>
        </p:nvSpPr>
        <p:spPr>
          <a:xfrm>
            <a:off x="395536" y="260648"/>
            <a:ext cx="381642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Схема национальной платежной системы</a:t>
            </a:r>
            <a:endParaRPr lang="ru-RU" sz="1400" dirty="0"/>
          </a:p>
        </p:txBody>
      </p:sp>
    </p:spTree>
    <p:extLst>
      <p:ext uri="{BB962C8B-B14F-4D97-AF65-F5344CB8AC3E}">
        <p14:creationId xmlns:p14="http://schemas.microsoft.com/office/powerpoint/2010/main" val="542459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Pictures\Заставки компаний\logo_b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3" y="289223"/>
            <a:ext cx="3600401" cy="40005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95536" y="5589240"/>
            <a:ext cx="8352928" cy="979901"/>
          </a:xfrm>
          <a:prstGeom prst="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Комитет по платежным и расчетным системам Банка Международных расчетов</a:t>
            </a:r>
            <a:r>
              <a:rPr lang="en-US" sz="1200" dirty="0" smtClean="0"/>
              <a:t> </a:t>
            </a:r>
            <a:r>
              <a:rPr lang="ru-RU" sz="1200" dirty="0" smtClean="0"/>
              <a:t>- КПРС</a:t>
            </a:r>
          </a:p>
          <a:p>
            <a:pPr algn="ctr"/>
            <a:r>
              <a:rPr lang="en-US" sz="1200" dirty="0" smtClean="0"/>
              <a:t>Committee on Payment and Settlement Systems – CPSS</a:t>
            </a:r>
            <a:endParaRPr lang="ru-RU" sz="1200" dirty="0" smtClean="0"/>
          </a:p>
          <a:p>
            <a:pPr algn="ctr"/>
            <a:r>
              <a:rPr lang="ru-RU" sz="1400" b="1" dirty="0" smtClean="0"/>
              <a:t>14 руководящих принципов развития национальных платежных систем</a:t>
            </a:r>
            <a:endParaRPr lang="ru-RU" sz="1400" b="1" dirty="0"/>
          </a:p>
        </p:txBody>
      </p:sp>
      <p:sp>
        <p:nvSpPr>
          <p:cNvPr id="7" name="Прямоугольник 6"/>
          <p:cNvSpPr/>
          <p:nvPr/>
        </p:nvSpPr>
        <p:spPr>
          <a:xfrm>
            <a:off x="395536" y="1052736"/>
            <a:ext cx="5760640" cy="42484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1200" b="1" dirty="0" smtClean="0"/>
              <a:t>Участие банковской системы в развитии национальной платежной системы</a:t>
            </a:r>
          </a:p>
          <a:p>
            <a:pPr marL="171450" indent="-171450">
              <a:buFont typeface="Courier New" pitchFamily="49" charset="0"/>
              <a:buChar char="o"/>
            </a:pPr>
            <a:r>
              <a:rPr lang="ru-RU" sz="1200" dirty="0" smtClean="0"/>
              <a:t>Принцип сохранения за центральным банком главной роли</a:t>
            </a:r>
          </a:p>
          <a:p>
            <a:pPr marL="171450" indent="-171450">
              <a:buFont typeface="Courier New" pitchFamily="49" charset="0"/>
              <a:buChar char="o"/>
            </a:pPr>
            <a:r>
              <a:rPr lang="ru-RU" sz="1200" dirty="0" smtClean="0"/>
              <a:t>Принцип повышения роли устойчивой банковской системы</a:t>
            </a:r>
          </a:p>
          <a:p>
            <a:endParaRPr lang="ru-RU" sz="1200" b="1" dirty="0" smtClean="0"/>
          </a:p>
          <a:p>
            <a:r>
              <a:rPr lang="ru-RU" sz="1200" b="1" dirty="0" smtClean="0"/>
              <a:t>Планирование инициатив развития национальной платежной системы</a:t>
            </a:r>
          </a:p>
          <a:p>
            <a:pPr marL="171450" indent="-171450">
              <a:buFont typeface="Courier New" pitchFamily="49" charset="0"/>
              <a:buChar char="o"/>
            </a:pPr>
            <a:r>
              <a:rPr lang="ru-RU" sz="1200" dirty="0" smtClean="0"/>
              <a:t>Принцип осознания сложности процесса</a:t>
            </a:r>
          </a:p>
          <a:p>
            <a:pPr marL="171450" indent="-171450">
              <a:buFont typeface="Courier New" pitchFamily="49" charset="0"/>
              <a:buChar char="o"/>
            </a:pPr>
            <a:r>
              <a:rPr lang="ru-RU" sz="1200" dirty="0" smtClean="0"/>
              <a:t>Принцип концентрации на потребностях</a:t>
            </a:r>
          </a:p>
          <a:p>
            <a:pPr marL="171450" indent="-171450">
              <a:buFont typeface="Courier New" pitchFamily="49" charset="0"/>
              <a:buChar char="o"/>
            </a:pPr>
            <a:r>
              <a:rPr lang="ru-RU" sz="1200" dirty="0" smtClean="0"/>
              <a:t>Принцип установления четких приоритетов</a:t>
            </a:r>
          </a:p>
          <a:p>
            <a:pPr marL="171450" indent="-171450">
              <a:buFont typeface="Courier New" pitchFamily="49" charset="0"/>
              <a:buChar char="o"/>
            </a:pPr>
            <a:r>
              <a:rPr lang="ru-RU" sz="1200" dirty="0" smtClean="0"/>
              <a:t>Принцип ключевой роли этапа реализации</a:t>
            </a:r>
          </a:p>
          <a:p>
            <a:endParaRPr lang="ru-RU" sz="1200" b="1" dirty="0" smtClean="0"/>
          </a:p>
          <a:p>
            <a:r>
              <a:rPr lang="ru-RU" sz="1200" b="1" dirty="0" smtClean="0"/>
              <a:t>Развитие институциональных механизмов национальной платежной системы</a:t>
            </a:r>
          </a:p>
          <a:p>
            <a:pPr marL="171450" indent="-171450">
              <a:buFont typeface="Courier New" pitchFamily="49" charset="0"/>
              <a:buChar char="o"/>
            </a:pPr>
            <a:r>
              <a:rPr lang="ru-RU" sz="1200" dirty="0" smtClean="0"/>
              <a:t>Принцип содействия развитию рынка</a:t>
            </a:r>
          </a:p>
          <a:p>
            <a:pPr marL="171450" indent="-171450">
              <a:buFont typeface="Courier New" pitchFamily="49" charset="0"/>
              <a:buChar char="o"/>
            </a:pPr>
            <a:r>
              <a:rPr lang="ru-RU" sz="1200" dirty="0" smtClean="0"/>
              <a:t>Принцип вовлечения заинтересованных сторон</a:t>
            </a:r>
          </a:p>
          <a:p>
            <a:pPr marL="171450" indent="-171450">
              <a:buFont typeface="Courier New" pitchFamily="49" charset="0"/>
              <a:buChar char="o"/>
            </a:pPr>
            <a:r>
              <a:rPr lang="ru-RU" sz="1200" dirty="0" smtClean="0"/>
              <a:t>Принцип сотрудничества в целях эффективного наблюдения</a:t>
            </a:r>
          </a:p>
          <a:p>
            <a:pPr marL="171450" indent="-171450">
              <a:buFont typeface="Courier New" pitchFamily="49" charset="0"/>
              <a:buChar char="o"/>
            </a:pPr>
            <a:r>
              <a:rPr lang="ru-RU" sz="1200" dirty="0" smtClean="0"/>
              <a:t>Принцип обеспечения правовой определенности</a:t>
            </a:r>
          </a:p>
          <a:p>
            <a:endParaRPr lang="ru-RU" sz="1200" b="1" dirty="0" smtClean="0"/>
          </a:p>
          <a:p>
            <a:r>
              <a:rPr lang="ru-RU" sz="1200" b="1" dirty="0" smtClean="0"/>
              <a:t>Развитие инфраструктурных механизмов национальной платежной системы</a:t>
            </a:r>
          </a:p>
          <a:p>
            <a:pPr marL="171450" indent="-171450">
              <a:buFont typeface="Courier New" pitchFamily="49" charset="0"/>
              <a:buChar char="o"/>
            </a:pPr>
            <a:r>
              <a:rPr lang="ru-RU" sz="1200" dirty="0" smtClean="0"/>
              <a:t>Принцип расширения доступности розничных платежных услуг</a:t>
            </a:r>
          </a:p>
          <a:p>
            <a:pPr marL="171450" indent="-171450">
              <a:buFont typeface="Courier New" pitchFamily="49" charset="0"/>
              <a:buChar char="o"/>
            </a:pPr>
            <a:r>
              <a:rPr lang="ru-RU" sz="1200" dirty="0" smtClean="0"/>
              <a:t>Принцип развития платежных систем для крупных сумм</a:t>
            </a:r>
          </a:p>
          <a:p>
            <a:pPr marL="171450" indent="-171450">
              <a:buFont typeface="Courier New" pitchFamily="49" charset="0"/>
              <a:buChar char="o"/>
            </a:pPr>
            <a:r>
              <a:rPr lang="ru-RU" sz="1200" dirty="0" smtClean="0"/>
              <a:t>Принцип совместного развития платежных систем и систем по ценным бумагам</a:t>
            </a:r>
          </a:p>
          <a:p>
            <a:pPr marL="171450" indent="-171450">
              <a:buFont typeface="Courier New" pitchFamily="49" charset="0"/>
              <a:buChar char="o"/>
            </a:pPr>
            <a:r>
              <a:rPr lang="ru-RU" sz="1200" dirty="0" smtClean="0"/>
              <a:t>Принцип координации расчета в платежных системах</a:t>
            </a:r>
          </a:p>
          <a:p>
            <a:endParaRPr lang="ru-RU" sz="1200" dirty="0"/>
          </a:p>
        </p:txBody>
      </p:sp>
      <p:pic>
        <p:nvPicPr>
          <p:cNvPr id="5122" name="Picture 2" descr="C:\Users\User\Pictures\книг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3325813"/>
            <a:ext cx="1296144" cy="194421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5123" name="Picture 3" descr="C:\Users\User\Picture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2463" y="1052736"/>
            <a:ext cx="2166001" cy="172819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395536" y="260648"/>
            <a:ext cx="4464496"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Принципы развития национальных платежных систем</a:t>
            </a:r>
            <a:endParaRPr lang="ru-RU" sz="1400" dirty="0"/>
          </a:p>
        </p:txBody>
      </p:sp>
    </p:spTree>
    <p:extLst>
      <p:ext uri="{BB962C8B-B14F-4D97-AF65-F5344CB8AC3E}">
        <p14:creationId xmlns:p14="http://schemas.microsoft.com/office/powerpoint/2010/main" val="4129810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5517232"/>
            <a:ext cx="8280920" cy="9144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t>SWIFT (Society for Worldwide Interbank Financial Telecommunication)</a:t>
            </a:r>
          </a:p>
          <a:p>
            <a:pPr algn="ctr"/>
            <a:r>
              <a:rPr lang="ru-RU" sz="1200" dirty="0" smtClean="0"/>
              <a:t>СВИФТ - Сообщество всемирных межбанковских финансовых телекоммуникаций</a:t>
            </a:r>
            <a:endParaRPr lang="ru-RU" sz="1200" dirty="0"/>
          </a:p>
        </p:txBody>
      </p:sp>
      <p:pic>
        <p:nvPicPr>
          <p:cNvPr id="6146" name="Picture 2" descr="C:\Users\User\Pictures\swif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260648"/>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Pictures\swif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88" y="2420888"/>
            <a:ext cx="8888413" cy="292576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95536" y="975023"/>
            <a:ext cx="6768752" cy="12298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 dirty="0" smtClean="0"/>
              <a:t>SWIFT </a:t>
            </a:r>
            <a:r>
              <a:rPr lang="ru-RU" sz="1200" dirty="0" smtClean="0"/>
              <a:t>была создана в 1973 г. при поддержке 239 банков из 15 стран мира. Организация имеет штаб-квартиру в Брюсселе и подчиняется бельгийским законам. В настоящее время она консолидирует 9281 банков и финансовых институтов из 209 стран мира и позволяет им взаимодействовать круглогодично и в любое время суток. Ежесуточно по каналам </a:t>
            </a:r>
            <a:r>
              <a:rPr lang="en-US" sz="1200" dirty="0" smtClean="0"/>
              <a:t>SWIFT </a:t>
            </a:r>
            <a:r>
              <a:rPr lang="ru-RU" sz="1200" dirty="0" smtClean="0"/>
              <a:t>передается от 14,9 до 17,86 млн. сообщений. В России действует РОССВИФТ – национальная ассоциация.</a:t>
            </a:r>
            <a:endParaRPr lang="ru-RU" sz="1200" dirty="0"/>
          </a:p>
        </p:txBody>
      </p:sp>
      <p:sp>
        <p:nvSpPr>
          <p:cNvPr id="7" name="Прямоугольник 6"/>
          <p:cNvSpPr/>
          <p:nvPr/>
        </p:nvSpPr>
        <p:spPr>
          <a:xfrm>
            <a:off x="5235788" y="260648"/>
            <a:ext cx="19285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SWIFT-RUR, SWIFT-RUS </a:t>
            </a:r>
            <a:endParaRPr lang="ru-RU" sz="1400" dirty="0"/>
          </a:p>
        </p:txBody>
      </p:sp>
      <p:sp>
        <p:nvSpPr>
          <p:cNvPr id="10" name="Прямоугольник 9"/>
          <p:cNvSpPr/>
          <p:nvPr/>
        </p:nvSpPr>
        <p:spPr>
          <a:xfrm>
            <a:off x="395536" y="260648"/>
            <a:ext cx="417646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Национальные платежные системы и </a:t>
            </a:r>
            <a:r>
              <a:rPr lang="en-US" sz="2000" b="1" dirty="0" smtClean="0"/>
              <a:t>SWIFT</a:t>
            </a:r>
            <a:endParaRPr lang="ru-RU" sz="2000" dirty="0"/>
          </a:p>
        </p:txBody>
      </p:sp>
    </p:spTree>
    <p:extLst>
      <p:ext uri="{BB962C8B-B14F-4D97-AF65-F5344CB8AC3E}">
        <p14:creationId xmlns:p14="http://schemas.microsoft.com/office/powerpoint/2010/main" val="540488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Прямоугольник 98"/>
          <p:cNvSpPr/>
          <p:nvPr/>
        </p:nvSpPr>
        <p:spPr>
          <a:xfrm flipH="1">
            <a:off x="395536" y="1052736"/>
            <a:ext cx="8424936" cy="5400600"/>
          </a:xfrm>
          <a:prstGeom prst="rect">
            <a:avLst/>
          </a:prstGeom>
          <a:blipFill>
            <a:blip r:embed="rId2"/>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95536" y="260648"/>
            <a:ext cx="417646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Схема межбанковских расчетов в Российской Федерации</a:t>
            </a:r>
            <a:endParaRPr lang="ru-RU" sz="1200" dirty="0"/>
          </a:p>
        </p:txBody>
      </p:sp>
      <p:sp>
        <p:nvSpPr>
          <p:cNvPr id="6" name="Прямоугольник 5"/>
          <p:cNvSpPr/>
          <p:nvPr/>
        </p:nvSpPr>
        <p:spPr>
          <a:xfrm>
            <a:off x="5220072" y="260648"/>
            <a:ext cx="36004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Андрианов В.В., Букирь М.Я. И др. Национальная платежная система. 2013. М. Кнорус</a:t>
            </a:r>
            <a:endParaRPr lang="ru-RU" sz="1000" dirty="0"/>
          </a:p>
        </p:txBody>
      </p:sp>
      <p:sp>
        <p:nvSpPr>
          <p:cNvPr id="7" name="Прямоугольник 6"/>
          <p:cNvSpPr/>
          <p:nvPr/>
        </p:nvSpPr>
        <p:spPr>
          <a:xfrm>
            <a:off x="3203849" y="1555628"/>
            <a:ext cx="2575196" cy="721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Центральный банк Российской Федерации (Банк России)</a:t>
            </a:r>
            <a:endParaRPr lang="ru-RU" sz="1000" dirty="0"/>
          </a:p>
        </p:txBody>
      </p:sp>
      <p:sp>
        <p:nvSpPr>
          <p:cNvPr id="9" name="Прямоугольник 8"/>
          <p:cNvSpPr/>
          <p:nvPr/>
        </p:nvSpPr>
        <p:spPr>
          <a:xfrm>
            <a:off x="755576" y="1555628"/>
            <a:ext cx="149046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Клиент ЦБ РФ (плательщик)</a:t>
            </a:r>
            <a:endParaRPr lang="ru-RU" sz="1000" dirty="0"/>
          </a:p>
        </p:txBody>
      </p:sp>
      <p:sp>
        <p:nvSpPr>
          <p:cNvPr id="10" name="Прямоугольник 9"/>
          <p:cNvSpPr/>
          <p:nvPr/>
        </p:nvSpPr>
        <p:spPr>
          <a:xfrm>
            <a:off x="6948264" y="1555628"/>
            <a:ext cx="149046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Клиент ЦБ РФ (получатель)</a:t>
            </a:r>
            <a:endParaRPr lang="ru-RU" sz="1000" dirty="0"/>
          </a:p>
        </p:txBody>
      </p:sp>
      <p:sp>
        <p:nvSpPr>
          <p:cNvPr id="11" name="Прямоугольник 10"/>
          <p:cNvSpPr/>
          <p:nvPr/>
        </p:nvSpPr>
        <p:spPr>
          <a:xfrm>
            <a:off x="3203847" y="2636912"/>
            <a:ext cx="2575197"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РНКО</a:t>
            </a:r>
          </a:p>
          <a:p>
            <a:pPr algn="ctr"/>
            <a:r>
              <a:rPr lang="ru-RU" sz="1000" dirty="0" smtClean="0"/>
              <a:t>(расчетные небанковские кредитные организации)</a:t>
            </a:r>
            <a:endParaRPr lang="ru-RU" sz="1000" dirty="0"/>
          </a:p>
        </p:txBody>
      </p:sp>
      <p:sp>
        <p:nvSpPr>
          <p:cNvPr id="12" name="Прямоугольник 11"/>
          <p:cNvSpPr/>
          <p:nvPr/>
        </p:nvSpPr>
        <p:spPr>
          <a:xfrm>
            <a:off x="5583075" y="3416424"/>
            <a:ext cx="149046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Клиент РНКО (получатель)</a:t>
            </a:r>
            <a:endParaRPr lang="ru-RU" sz="1000" dirty="0"/>
          </a:p>
        </p:txBody>
      </p:sp>
      <p:sp>
        <p:nvSpPr>
          <p:cNvPr id="13" name="Прямоугольник 12"/>
          <p:cNvSpPr/>
          <p:nvPr/>
        </p:nvSpPr>
        <p:spPr>
          <a:xfrm>
            <a:off x="1907704" y="3416424"/>
            <a:ext cx="149046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Клиент РНКО (плательщик)</a:t>
            </a:r>
            <a:endParaRPr lang="ru-RU" sz="1000" dirty="0"/>
          </a:p>
        </p:txBody>
      </p:sp>
      <p:sp>
        <p:nvSpPr>
          <p:cNvPr id="14" name="Прямоугольник 13"/>
          <p:cNvSpPr/>
          <p:nvPr/>
        </p:nvSpPr>
        <p:spPr>
          <a:xfrm>
            <a:off x="773397" y="4221088"/>
            <a:ext cx="149046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Банк </a:t>
            </a:r>
            <a:r>
              <a:rPr lang="en-US" sz="1000" dirty="0" smtClean="0"/>
              <a:t>X</a:t>
            </a:r>
            <a:endParaRPr lang="ru-RU" sz="1000" dirty="0"/>
          </a:p>
        </p:txBody>
      </p:sp>
      <p:sp>
        <p:nvSpPr>
          <p:cNvPr id="15" name="Прямоугольник 14"/>
          <p:cNvSpPr/>
          <p:nvPr/>
        </p:nvSpPr>
        <p:spPr>
          <a:xfrm>
            <a:off x="6948264" y="4221088"/>
            <a:ext cx="149046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Банк </a:t>
            </a:r>
            <a:r>
              <a:rPr lang="en-US" sz="1000" dirty="0" smtClean="0"/>
              <a:t>Y</a:t>
            </a:r>
            <a:endParaRPr lang="ru-RU" sz="1000" dirty="0"/>
          </a:p>
        </p:txBody>
      </p:sp>
      <p:sp>
        <p:nvSpPr>
          <p:cNvPr id="16" name="Прямоугольник 15"/>
          <p:cNvSpPr/>
          <p:nvPr/>
        </p:nvSpPr>
        <p:spPr>
          <a:xfrm>
            <a:off x="2652936" y="4717750"/>
            <a:ext cx="149046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Филиал банка</a:t>
            </a:r>
            <a:r>
              <a:rPr lang="en-US" sz="1000" dirty="0" smtClean="0"/>
              <a:t> X</a:t>
            </a:r>
            <a:endParaRPr lang="ru-RU" sz="1000" dirty="0"/>
          </a:p>
        </p:txBody>
      </p:sp>
      <p:sp>
        <p:nvSpPr>
          <p:cNvPr id="17" name="Прямоугольник 16"/>
          <p:cNvSpPr/>
          <p:nvPr/>
        </p:nvSpPr>
        <p:spPr>
          <a:xfrm>
            <a:off x="5033812" y="4717750"/>
            <a:ext cx="149046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Филиал банка</a:t>
            </a:r>
            <a:r>
              <a:rPr lang="en-US" sz="1000" dirty="0" smtClean="0"/>
              <a:t> Y</a:t>
            </a:r>
            <a:endParaRPr lang="ru-RU" sz="1000" dirty="0"/>
          </a:p>
        </p:txBody>
      </p:sp>
      <p:sp>
        <p:nvSpPr>
          <p:cNvPr id="18" name="Прямоугольник 17"/>
          <p:cNvSpPr/>
          <p:nvPr/>
        </p:nvSpPr>
        <p:spPr>
          <a:xfrm>
            <a:off x="5033813" y="5589240"/>
            <a:ext cx="149046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Клиент филиала банка </a:t>
            </a:r>
            <a:r>
              <a:rPr lang="en-US" sz="1000" dirty="0" smtClean="0"/>
              <a:t>Y</a:t>
            </a:r>
            <a:r>
              <a:rPr lang="ru-RU" sz="1000" dirty="0" smtClean="0"/>
              <a:t> (получатель)</a:t>
            </a:r>
            <a:endParaRPr lang="ru-RU" sz="1000" dirty="0"/>
          </a:p>
        </p:txBody>
      </p:sp>
      <p:sp>
        <p:nvSpPr>
          <p:cNvPr id="19" name="Прямоугольник 18"/>
          <p:cNvSpPr/>
          <p:nvPr/>
        </p:nvSpPr>
        <p:spPr>
          <a:xfrm>
            <a:off x="2652936" y="5589240"/>
            <a:ext cx="149046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Клиент филиала банка </a:t>
            </a:r>
            <a:r>
              <a:rPr lang="en-US" sz="1000" dirty="0" smtClean="0"/>
              <a:t>X</a:t>
            </a:r>
            <a:r>
              <a:rPr lang="ru-RU" sz="1000" dirty="0" smtClean="0"/>
              <a:t> (получатель)</a:t>
            </a:r>
            <a:endParaRPr lang="ru-RU" sz="1000" dirty="0"/>
          </a:p>
        </p:txBody>
      </p:sp>
      <p:sp>
        <p:nvSpPr>
          <p:cNvPr id="20" name="Прямоугольник 19"/>
          <p:cNvSpPr/>
          <p:nvPr/>
        </p:nvSpPr>
        <p:spPr>
          <a:xfrm>
            <a:off x="6948264" y="5589240"/>
            <a:ext cx="149046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Клиент банка </a:t>
            </a:r>
            <a:r>
              <a:rPr lang="en-US" sz="1000" dirty="0" smtClean="0"/>
              <a:t>Y</a:t>
            </a:r>
            <a:r>
              <a:rPr lang="ru-RU" sz="1000" dirty="0" smtClean="0"/>
              <a:t> (получатель)</a:t>
            </a:r>
            <a:endParaRPr lang="ru-RU" sz="1000" dirty="0"/>
          </a:p>
        </p:txBody>
      </p:sp>
      <p:sp>
        <p:nvSpPr>
          <p:cNvPr id="21" name="Прямоугольник 20"/>
          <p:cNvSpPr/>
          <p:nvPr/>
        </p:nvSpPr>
        <p:spPr>
          <a:xfrm>
            <a:off x="755576" y="5589240"/>
            <a:ext cx="149046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Клиент банка </a:t>
            </a:r>
            <a:r>
              <a:rPr lang="en-US" sz="1000" dirty="0" smtClean="0"/>
              <a:t>X</a:t>
            </a:r>
            <a:r>
              <a:rPr lang="ru-RU" sz="1000" dirty="0" smtClean="0"/>
              <a:t> (плательщик)</a:t>
            </a:r>
            <a:endParaRPr lang="ru-RU" sz="1000" dirty="0"/>
          </a:p>
        </p:txBody>
      </p:sp>
      <p:cxnSp>
        <p:nvCxnSpPr>
          <p:cNvPr id="27" name="Прямая со стрелкой 26"/>
          <p:cNvCxnSpPr>
            <a:endCxn id="10" idx="1"/>
          </p:cNvCxnSpPr>
          <p:nvPr/>
        </p:nvCxnSpPr>
        <p:spPr>
          <a:xfrm>
            <a:off x="5779045" y="1784228"/>
            <a:ext cx="116921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stCxn id="14" idx="3"/>
            <a:endCxn id="15" idx="1"/>
          </p:cNvCxnSpPr>
          <p:nvPr/>
        </p:nvCxnSpPr>
        <p:spPr>
          <a:xfrm>
            <a:off x="2263861" y="4449688"/>
            <a:ext cx="468440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endCxn id="11" idx="1"/>
          </p:cNvCxnSpPr>
          <p:nvPr/>
        </p:nvCxnSpPr>
        <p:spPr>
          <a:xfrm>
            <a:off x="1518629" y="3140968"/>
            <a:ext cx="168521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endCxn id="15" idx="0"/>
          </p:cNvCxnSpPr>
          <p:nvPr/>
        </p:nvCxnSpPr>
        <p:spPr>
          <a:xfrm>
            <a:off x="7693496" y="2168860"/>
            <a:ext cx="0" cy="205222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5779044" y="3140968"/>
            <a:ext cx="191445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1509718" y="2172097"/>
            <a:ext cx="16935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5779045" y="2168860"/>
            <a:ext cx="19144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p:nvPr/>
        </p:nvCxnSpPr>
        <p:spPr>
          <a:xfrm>
            <a:off x="2246040" y="1784228"/>
            <a:ext cx="95780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a:stCxn id="11" idx="0"/>
            <a:endCxn id="7" idx="2"/>
          </p:cNvCxnSpPr>
          <p:nvPr/>
        </p:nvCxnSpPr>
        <p:spPr>
          <a:xfrm flipV="1">
            <a:off x="4491446" y="2276872"/>
            <a:ext cx="1"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69"/>
          <p:cNvCxnSpPr/>
          <p:nvPr/>
        </p:nvCxnSpPr>
        <p:spPr>
          <a:xfrm flipV="1">
            <a:off x="971600" y="4678288"/>
            <a:ext cx="0" cy="9035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a:off x="8244408" y="4678288"/>
            <a:ext cx="0" cy="9035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p:cNvCxnSpPr/>
          <p:nvPr/>
        </p:nvCxnSpPr>
        <p:spPr>
          <a:xfrm>
            <a:off x="3398168" y="5174950"/>
            <a:ext cx="0" cy="4372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Прямая со стрелкой 80"/>
          <p:cNvCxnSpPr>
            <a:stCxn id="17" idx="2"/>
            <a:endCxn id="18" idx="0"/>
          </p:cNvCxnSpPr>
          <p:nvPr/>
        </p:nvCxnSpPr>
        <p:spPr>
          <a:xfrm>
            <a:off x="5779044" y="5174950"/>
            <a:ext cx="1" cy="4142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Прямая со стрелкой 83"/>
          <p:cNvCxnSpPr>
            <a:endCxn id="16" idx="1"/>
          </p:cNvCxnSpPr>
          <p:nvPr/>
        </p:nvCxnSpPr>
        <p:spPr>
          <a:xfrm>
            <a:off x="1518629" y="4946350"/>
            <a:ext cx="113430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Прямая со стрелкой 84"/>
          <p:cNvCxnSpPr>
            <a:endCxn id="17" idx="3"/>
          </p:cNvCxnSpPr>
          <p:nvPr/>
        </p:nvCxnSpPr>
        <p:spPr>
          <a:xfrm flipH="1">
            <a:off x="6524276" y="4946350"/>
            <a:ext cx="116922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a:off x="1500808" y="2168860"/>
            <a:ext cx="17821" cy="2052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p:nvPr/>
        </p:nvCxnSpPr>
        <p:spPr>
          <a:xfrm>
            <a:off x="1518629" y="4678288"/>
            <a:ext cx="0" cy="2680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a:stCxn id="15" idx="2"/>
          </p:cNvCxnSpPr>
          <p:nvPr/>
        </p:nvCxnSpPr>
        <p:spPr>
          <a:xfrm>
            <a:off x="7693496" y="4678288"/>
            <a:ext cx="0" cy="2680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Прямоугольник 100"/>
          <p:cNvSpPr/>
          <p:nvPr/>
        </p:nvSpPr>
        <p:spPr>
          <a:xfrm>
            <a:off x="1662645" y="2456892"/>
            <a:ext cx="1202432" cy="457200"/>
          </a:xfrm>
          <a:prstGeom prst="rect">
            <a:avLst/>
          </a:prstGeom>
          <a:blipFill>
            <a:blip r:embed="rId2"/>
            <a:tile tx="0" ty="0" sx="100000" sy="100000" flip="none" algn="tl"/>
          </a:blipFill>
          <a:ln>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i="1" dirty="0" smtClean="0"/>
              <a:t>Расчеты через ЦБ РФ</a:t>
            </a:r>
            <a:endParaRPr lang="ru-RU" sz="1000" i="1" dirty="0"/>
          </a:p>
        </p:txBody>
      </p:sp>
      <p:sp>
        <p:nvSpPr>
          <p:cNvPr id="102" name="Прямоугольник 101"/>
          <p:cNvSpPr/>
          <p:nvPr/>
        </p:nvSpPr>
        <p:spPr>
          <a:xfrm>
            <a:off x="6135054" y="2456892"/>
            <a:ext cx="1202432" cy="457200"/>
          </a:xfrm>
          <a:prstGeom prst="rect">
            <a:avLst/>
          </a:prstGeom>
          <a:blipFill>
            <a:blip r:embed="rId2"/>
            <a:tile tx="0" ty="0" sx="100000" sy="100000" flip="none" algn="tl"/>
          </a:blipFill>
          <a:ln>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i="1" dirty="0" smtClean="0"/>
              <a:t>Расчеты через РНКО</a:t>
            </a:r>
            <a:endParaRPr lang="ru-RU" sz="1000" i="1" dirty="0"/>
          </a:p>
        </p:txBody>
      </p:sp>
      <p:sp>
        <p:nvSpPr>
          <p:cNvPr id="103" name="Прямоугольник 102"/>
          <p:cNvSpPr/>
          <p:nvPr/>
        </p:nvSpPr>
        <p:spPr>
          <a:xfrm>
            <a:off x="1158806" y="5004277"/>
            <a:ext cx="1202432" cy="457200"/>
          </a:xfrm>
          <a:prstGeom prst="rect">
            <a:avLst/>
          </a:prstGeom>
          <a:blipFill>
            <a:blip r:embed="rId2"/>
            <a:tile tx="0" ty="0" sx="100000" sy="100000" flip="none" algn="tl"/>
          </a:blipFill>
          <a:ln>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i="1" dirty="0" smtClean="0"/>
              <a:t>Межфилиальные расчеты </a:t>
            </a:r>
            <a:endParaRPr lang="ru-RU" sz="1000" i="1" dirty="0"/>
          </a:p>
        </p:txBody>
      </p:sp>
      <p:sp>
        <p:nvSpPr>
          <p:cNvPr id="104" name="Прямоугольник 103"/>
          <p:cNvSpPr/>
          <p:nvPr/>
        </p:nvSpPr>
        <p:spPr>
          <a:xfrm>
            <a:off x="3491879" y="3753036"/>
            <a:ext cx="1944217" cy="576064"/>
          </a:xfrm>
          <a:prstGeom prst="rect">
            <a:avLst/>
          </a:prstGeom>
          <a:blipFill>
            <a:blip r:embed="rId2"/>
            <a:tile tx="0" ty="0" sx="100000" sy="100000" flip="none" algn="tl"/>
          </a:blipFill>
          <a:ln>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i="1" dirty="0" smtClean="0"/>
              <a:t>Расчеты через прямые корреспондентские отношения</a:t>
            </a:r>
            <a:endParaRPr lang="ru-RU" sz="1000" i="1" dirty="0"/>
          </a:p>
        </p:txBody>
      </p:sp>
    </p:spTree>
    <p:extLst>
      <p:ext uri="{BB962C8B-B14F-4D97-AF65-F5344CB8AC3E}">
        <p14:creationId xmlns:p14="http://schemas.microsoft.com/office/powerpoint/2010/main" val="7089807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Pictures\iCA55IB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356" y="1340768"/>
            <a:ext cx="23241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Pictures\iCA08H5F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467" y="3402532"/>
            <a:ext cx="23812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User\Pictures\iCA473TJ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5355008"/>
            <a:ext cx="1707482" cy="115892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7173" name="Picture 5" descr="C:\Users\User\Pictures\iCAOIXU6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5355007"/>
            <a:ext cx="1807923" cy="11589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7174" name="Picture 6" descr="C:\Users\User\Pictures\iCASG1UB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7" y="5355008"/>
            <a:ext cx="1800199" cy="115892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7175" name="Picture 7" descr="C:\Users\User\Pictures\iCATIK7OW.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6" y="5339890"/>
            <a:ext cx="1800200" cy="11740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5536" y="1181480"/>
            <a:ext cx="5472607" cy="38316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1200" dirty="0" smtClean="0"/>
              <a:t>На сегодняшний день абсолютными лидерами в области международных карточных платежей  являются компании </a:t>
            </a:r>
            <a:r>
              <a:rPr lang="en-US" sz="1200" b="1" dirty="0" smtClean="0"/>
              <a:t>Visa</a:t>
            </a:r>
            <a:r>
              <a:rPr lang="en-US" sz="1200" dirty="0" smtClean="0"/>
              <a:t> </a:t>
            </a:r>
            <a:r>
              <a:rPr lang="ru-RU" sz="1200" dirty="0" smtClean="0"/>
              <a:t>и</a:t>
            </a:r>
            <a:r>
              <a:rPr lang="en-US" sz="1200" dirty="0" smtClean="0"/>
              <a:t> </a:t>
            </a:r>
            <a:r>
              <a:rPr lang="en-US" sz="1200" b="1" dirty="0" smtClean="0"/>
              <a:t>MasterCard</a:t>
            </a:r>
            <a:r>
              <a:rPr lang="ru-RU" sz="1200" dirty="0" smtClean="0"/>
              <a:t> – небанковские институты, принадлежащие банкам. Другими участниками на рынке международных платежных карт являются небанковские американские компании </a:t>
            </a:r>
            <a:r>
              <a:rPr lang="en-US" sz="1200" b="1" dirty="0" smtClean="0"/>
              <a:t>American Express </a:t>
            </a:r>
            <a:r>
              <a:rPr lang="en-US" sz="1200" dirty="0" smtClean="0"/>
              <a:t>(Amex), </a:t>
            </a:r>
            <a:r>
              <a:rPr lang="en-US" sz="1200" b="1" dirty="0" smtClean="0"/>
              <a:t>Discover</a:t>
            </a:r>
            <a:r>
              <a:rPr lang="en-US" sz="1200" dirty="0" smtClean="0"/>
              <a:t>, </a:t>
            </a:r>
            <a:r>
              <a:rPr lang="en-US" sz="1200" b="1" dirty="0" smtClean="0"/>
              <a:t>Diners Club</a:t>
            </a:r>
            <a:r>
              <a:rPr lang="en-US" sz="1200" dirty="0" smtClean="0"/>
              <a:t>. </a:t>
            </a:r>
            <a:r>
              <a:rPr lang="ru-RU" sz="1200" dirty="0" smtClean="0"/>
              <a:t>Кроме того, на рынке заметно присутствие японской платежной системы </a:t>
            </a:r>
            <a:r>
              <a:rPr lang="en-US" sz="1200" b="1" dirty="0" smtClean="0"/>
              <a:t>JCB</a:t>
            </a:r>
            <a:r>
              <a:rPr lang="en-US" sz="1200" dirty="0" smtClean="0"/>
              <a:t> (Japan Credit Bureau) </a:t>
            </a:r>
            <a:r>
              <a:rPr lang="ru-RU" sz="1200" dirty="0" smtClean="0"/>
              <a:t>и китайской системы </a:t>
            </a:r>
            <a:r>
              <a:rPr lang="en-US" sz="1200" b="1" dirty="0" smtClean="0"/>
              <a:t>CUP</a:t>
            </a:r>
            <a:r>
              <a:rPr lang="en-US" sz="1200" dirty="0" smtClean="0"/>
              <a:t> (China Union-Pay).</a:t>
            </a:r>
          </a:p>
          <a:p>
            <a:endParaRPr lang="en-US" sz="1200" dirty="0"/>
          </a:p>
          <a:p>
            <a:r>
              <a:rPr lang="ru-RU" sz="1200" dirty="0" smtClean="0"/>
              <a:t>Крупнейшая из них, компания </a:t>
            </a:r>
            <a:r>
              <a:rPr lang="en-US" sz="1200" dirty="0" smtClean="0"/>
              <a:t>Visa </a:t>
            </a:r>
            <a:r>
              <a:rPr lang="ru-RU" sz="1200" dirty="0" smtClean="0"/>
              <a:t>существует с 1958 года, когда </a:t>
            </a:r>
            <a:r>
              <a:rPr lang="en-US" sz="1200" b="1" dirty="0" smtClean="0"/>
              <a:t>Bank of America</a:t>
            </a:r>
            <a:r>
              <a:rPr lang="ru-RU" sz="1200" b="1" dirty="0" smtClean="0"/>
              <a:t> </a:t>
            </a:r>
            <a:r>
              <a:rPr lang="ru-RU" sz="1200" dirty="0" smtClean="0"/>
              <a:t>запустил свою первую картонную кредитную карту общего назначения. Первая электронная система авторизации запущена в 1973 году. История </a:t>
            </a:r>
            <a:r>
              <a:rPr lang="en-US" sz="1200" dirty="0" smtClean="0"/>
              <a:t>MasterCard </a:t>
            </a:r>
            <a:r>
              <a:rPr lang="ru-RU" sz="1200" dirty="0" smtClean="0"/>
              <a:t>начинается с 1966 г., с основания </a:t>
            </a:r>
            <a:r>
              <a:rPr lang="en-US" sz="1200" b="1" dirty="0" smtClean="0"/>
              <a:t>Interbank Card Association</a:t>
            </a:r>
            <a:r>
              <a:rPr lang="en-US" sz="1200" dirty="0" smtClean="0"/>
              <a:t>. </a:t>
            </a:r>
            <a:r>
              <a:rPr lang="ru-RU" sz="1200" dirty="0" smtClean="0"/>
              <a:t>В 1969 г. данная платежная система была приобретена </a:t>
            </a:r>
            <a:r>
              <a:rPr lang="en-US" sz="1200" b="1" dirty="0" smtClean="0"/>
              <a:t>California Bank Association </a:t>
            </a:r>
            <a:r>
              <a:rPr lang="ru-RU" sz="1200" dirty="0" smtClean="0"/>
              <a:t>и с 1979 года носит современное наименование.</a:t>
            </a:r>
          </a:p>
          <a:p>
            <a:endParaRPr lang="ru-RU" sz="1200" dirty="0"/>
          </a:p>
          <a:p>
            <a:r>
              <a:rPr lang="ru-RU" sz="1200" dirty="0" smtClean="0"/>
              <a:t>Международные карточные платежные системы предоставляют услуги по совершению платежей с использованием следующих типов инструментов: кредитные, дебетовые, расчетные, предоплаченные и иные типы карт; а также развивающиеся типы платежей, с использованием мобильных телефонов. </a:t>
            </a:r>
            <a:endParaRPr lang="ru-RU" sz="1200" dirty="0"/>
          </a:p>
        </p:txBody>
      </p:sp>
      <p:sp>
        <p:nvSpPr>
          <p:cNvPr id="12" name="Прямоугольник 11"/>
          <p:cNvSpPr/>
          <p:nvPr/>
        </p:nvSpPr>
        <p:spPr>
          <a:xfrm>
            <a:off x="395536" y="260648"/>
            <a:ext cx="684076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Национальные платежные системы и международные карточные платежные системы </a:t>
            </a:r>
            <a:endParaRPr lang="ru-RU" sz="2000" dirty="0"/>
          </a:p>
        </p:txBody>
      </p:sp>
    </p:spTree>
    <p:extLst>
      <p:ext uri="{BB962C8B-B14F-4D97-AF65-F5344CB8AC3E}">
        <p14:creationId xmlns:p14="http://schemas.microsoft.com/office/powerpoint/2010/main" val="44347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260648"/>
            <a:ext cx="6498976"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Примерные схемы транзакций в международных карточных платежных системах </a:t>
            </a:r>
            <a:endParaRPr lang="ru-RU" sz="2000" dirty="0"/>
          </a:p>
        </p:txBody>
      </p:sp>
      <p:sp>
        <p:nvSpPr>
          <p:cNvPr id="6" name="Прямоугольник 5"/>
          <p:cNvSpPr/>
          <p:nvPr/>
        </p:nvSpPr>
        <p:spPr>
          <a:xfrm>
            <a:off x="395536" y="980728"/>
            <a:ext cx="8352928" cy="2304256"/>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sz="1200" dirty="0"/>
          </a:p>
        </p:txBody>
      </p:sp>
      <p:sp>
        <p:nvSpPr>
          <p:cNvPr id="7" name="Прямоугольник 6"/>
          <p:cNvSpPr/>
          <p:nvPr/>
        </p:nvSpPr>
        <p:spPr>
          <a:xfrm>
            <a:off x="485292" y="3676439"/>
            <a:ext cx="8352928" cy="2736304"/>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sz="1200" dirty="0"/>
          </a:p>
        </p:txBody>
      </p:sp>
      <p:cxnSp>
        <p:nvCxnSpPr>
          <p:cNvPr id="18" name="Прямая со стрелкой 17"/>
          <p:cNvCxnSpPr>
            <a:stCxn id="15" idx="2"/>
          </p:cNvCxnSpPr>
          <p:nvPr/>
        </p:nvCxnSpPr>
        <p:spPr>
          <a:xfrm>
            <a:off x="1385900" y="1749429"/>
            <a:ext cx="0" cy="3834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Овал 43"/>
          <p:cNvSpPr/>
          <p:nvPr/>
        </p:nvSpPr>
        <p:spPr>
          <a:xfrm>
            <a:off x="4204556" y="2449296"/>
            <a:ext cx="457200" cy="4572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6</a:t>
            </a:r>
          </a:p>
        </p:txBody>
      </p:sp>
      <p:sp>
        <p:nvSpPr>
          <p:cNvPr id="45" name="Овал 44"/>
          <p:cNvSpPr/>
          <p:nvPr/>
        </p:nvSpPr>
        <p:spPr>
          <a:xfrm>
            <a:off x="2170584" y="2431405"/>
            <a:ext cx="457200" cy="4572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7</a:t>
            </a:r>
            <a:endParaRPr lang="ru-RU" dirty="0">
              <a:solidFill>
                <a:schemeClr val="tx1"/>
              </a:solidFill>
            </a:endParaRPr>
          </a:p>
        </p:txBody>
      </p:sp>
      <p:cxnSp>
        <p:nvCxnSpPr>
          <p:cNvPr id="28" name="Прямая со стрелкой 27"/>
          <p:cNvCxnSpPr/>
          <p:nvPr/>
        </p:nvCxnSpPr>
        <p:spPr>
          <a:xfrm flipH="1">
            <a:off x="4032448" y="2509664"/>
            <a:ext cx="8275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2088232" y="2492896"/>
            <a:ext cx="53955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Прямоугольник 46"/>
          <p:cNvSpPr/>
          <p:nvPr/>
        </p:nvSpPr>
        <p:spPr>
          <a:xfrm>
            <a:off x="5364088" y="5629309"/>
            <a:ext cx="3060848" cy="576064"/>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Процесс клиринга и расчетов между эмитентом и эквайером для типичной транзакции в рамках МПС</a:t>
            </a:r>
            <a:endParaRPr lang="ru-RU" sz="1000" dirty="0">
              <a:solidFill>
                <a:schemeClr val="tx1"/>
              </a:solidFill>
            </a:endParaRPr>
          </a:p>
        </p:txBody>
      </p:sp>
      <p:sp>
        <p:nvSpPr>
          <p:cNvPr id="49" name="Прямоугольник 48"/>
          <p:cNvSpPr/>
          <p:nvPr/>
        </p:nvSpPr>
        <p:spPr>
          <a:xfrm>
            <a:off x="683568" y="4123928"/>
            <a:ext cx="1404664"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Продавец</a:t>
            </a:r>
            <a:endParaRPr lang="ru-RU" sz="1200" dirty="0"/>
          </a:p>
        </p:txBody>
      </p:sp>
      <p:sp>
        <p:nvSpPr>
          <p:cNvPr id="50" name="Прямоугольник 49"/>
          <p:cNvSpPr/>
          <p:nvPr/>
        </p:nvSpPr>
        <p:spPr>
          <a:xfrm>
            <a:off x="2627784" y="2132856"/>
            <a:ext cx="1404664"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Эквайер</a:t>
            </a:r>
            <a:endParaRPr lang="ru-RU" sz="1200" dirty="0"/>
          </a:p>
        </p:txBody>
      </p:sp>
      <p:sp>
        <p:nvSpPr>
          <p:cNvPr id="54" name="Овал 53"/>
          <p:cNvSpPr/>
          <p:nvPr/>
        </p:nvSpPr>
        <p:spPr>
          <a:xfrm>
            <a:off x="1475656" y="1712542"/>
            <a:ext cx="457200" cy="4572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1</a:t>
            </a:r>
            <a:endParaRPr lang="ru-RU" dirty="0">
              <a:solidFill>
                <a:schemeClr val="tx1"/>
              </a:solidFill>
            </a:endParaRPr>
          </a:p>
        </p:txBody>
      </p:sp>
      <p:sp>
        <p:nvSpPr>
          <p:cNvPr id="55" name="Овал 54"/>
          <p:cNvSpPr/>
          <p:nvPr/>
        </p:nvSpPr>
        <p:spPr>
          <a:xfrm>
            <a:off x="2068415" y="3735871"/>
            <a:ext cx="457200" cy="4572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1</a:t>
            </a:r>
            <a:endParaRPr lang="ru-RU" dirty="0">
              <a:solidFill>
                <a:schemeClr val="tx1"/>
              </a:solidFill>
            </a:endParaRPr>
          </a:p>
        </p:txBody>
      </p:sp>
      <p:sp>
        <p:nvSpPr>
          <p:cNvPr id="56" name="Прямоугольник 55"/>
          <p:cNvSpPr/>
          <p:nvPr/>
        </p:nvSpPr>
        <p:spPr>
          <a:xfrm>
            <a:off x="4860032" y="2132856"/>
            <a:ext cx="1404664"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Процессинговая платформа МПС</a:t>
            </a:r>
            <a:endParaRPr lang="ru-RU" sz="1200" dirty="0"/>
          </a:p>
        </p:txBody>
      </p:sp>
      <p:cxnSp>
        <p:nvCxnSpPr>
          <p:cNvPr id="58" name="Прямая со стрелкой 57"/>
          <p:cNvCxnSpPr/>
          <p:nvPr/>
        </p:nvCxnSpPr>
        <p:spPr>
          <a:xfrm>
            <a:off x="2088232" y="4352528"/>
            <a:ext cx="26977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Прямоугольник 61"/>
          <p:cNvSpPr/>
          <p:nvPr/>
        </p:nvSpPr>
        <p:spPr>
          <a:xfrm>
            <a:off x="7020272" y="2132856"/>
            <a:ext cx="1404664"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Эмитент</a:t>
            </a:r>
            <a:endParaRPr lang="ru-RU" sz="1200" dirty="0"/>
          </a:p>
        </p:txBody>
      </p:sp>
      <p:sp>
        <p:nvSpPr>
          <p:cNvPr id="48" name="Прямоугольник 47"/>
          <p:cNvSpPr/>
          <p:nvPr/>
        </p:nvSpPr>
        <p:spPr>
          <a:xfrm>
            <a:off x="683568" y="2132856"/>
            <a:ext cx="1404664"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Продавец</a:t>
            </a:r>
            <a:endParaRPr lang="ru-RU" sz="1200" dirty="0"/>
          </a:p>
        </p:txBody>
      </p:sp>
      <p:sp>
        <p:nvSpPr>
          <p:cNvPr id="15" name="Прямоугольник 14"/>
          <p:cNvSpPr/>
          <p:nvPr/>
        </p:nvSpPr>
        <p:spPr>
          <a:xfrm>
            <a:off x="683568" y="1292229"/>
            <a:ext cx="1404664"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Держатель карты</a:t>
            </a:r>
            <a:endParaRPr lang="ru-RU" sz="1200" dirty="0"/>
          </a:p>
        </p:txBody>
      </p:sp>
      <p:sp>
        <p:nvSpPr>
          <p:cNvPr id="68" name="Овал 67"/>
          <p:cNvSpPr/>
          <p:nvPr/>
        </p:nvSpPr>
        <p:spPr>
          <a:xfrm>
            <a:off x="2122285" y="1771603"/>
            <a:ext cx="457200" cy="4572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2</a:t>
            </a:r>
          </a:p>
        </p:txBody>
      </p:sp>
      <p:sp>
        <p:nvSpPr>
          <p:cNvPr id="69" name="Овал 68"/>
          <p:cNvSpPr/>
          <p:nvPr/>
        </p:nvSpPr>
        <p:spPr>
          <a:xfrm>
            <a:off x="3705753" y="3789040"/>
            <a:ext cx="457200" cy="4572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2</a:t>
            </a:r>
          </a:p>
        </p:txBody>
      </p:sp>
      <p:sp>
        <p:nvSpPr>
          <p:cNvPr id="51" name="Прямоугольник 50"/>
          <p:cNvSpPr/>
          <p:nvPr/>
        </p:nvSpPr>
        <p:spPr>
          <a:xfrm>
            <a:off x="2372362" y="4123928"/>
            <a:ext cx="1404664"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Эквайер</a:t>
            </a:r>
            <a:endParaRPr lang="ru-RU" sz="1200" dirty="0"/>
          </a:p>
        </p:txBody>
      </p:sp>
      <p:cxnSp>
        <p:nvCxnSpPr>
          <p:cNvPr id="23" name="Прямая со стрелкой 22"/>
          <p:cNvCxnSpPr/>
          <p:nvPr/>
        </p:nvCxnSpPr>
        <p:spPr>
          <a:xfrm>
            <a:off x="2088232" y="2204864"/>
            <a:ext cx="53955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69"/>
          <p:cNvCxnSpPr/>
          <p:nvPr/>
        </p:nvCxnSpPr>
        <p:spPr>
          <a:xfrm>
            <a:off x="3777026" y="4352528"/>
            <a:ext cx="31465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p:nvPr/>
        </p:nvCxnSpPr>
        <p:spPr>
          <a:xfrm>
            <a:off x="5506942" y="4352528"/>
            <a:ext cx="31465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Прямоугольник 74"/>
          <p:cNvSpPr/>
          <p:nvPr/>
        </p:nvSpPr>
        <p:spPr>
          <a:xfrm>
            <a:off x="4102278" y="4941168"/>
            <a:ext cx="1404664"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Расчетный банк МПС</a:t>
            </a:r>
            <a:endParaRPr lang="ru-RU" sz="1200" dirty="0"/>
          </a:p>
        </p:txBody>
      </p:sp>
      <p:sp>
        <p:nvSpPr>
          <p:cNvPr id="76" name="Овал 75"/>
          <p:cNvSpPr/>
          <p:nvPr/>
        </p:nvSpPr>
        <p:spPr>
          <a:xfrm>
            <a:off x="4217640" y="1823023"/>
            <a:ext cx="457200" cy="4572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3</a:t>
            </a:r>
          </a:p>
        </p:txBody>
      </p:sp>
      <p:sp>
        <p:nvSpPr>
          <p:cNvPr id="77" name="Овал 76"/>
          <p:cNvSpPr/>
          <p:nvPr/>
        </p:nvSpPr>
        <p:spPr>
          <a:xfrm>
            <a:off x="5435669" y="3829327"/>
            <a:ext cx="457200" cy="4572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3</a:t>
            </a:r>
          </a:p>
        </p:txBody>
      </p:sp>
      <p:sp>
        <p:nvSpPr>
          <p:cNvPr id="74" name="Прямоугольник 73"/>
          <p:cNvSpPr/>
          <p:nvPr/>
        </p:nvSpPr>
        <p:spPr>
          <a:xfrm>
            <a:off x="4102278" y="4126378"/>
            <a:ext cx="1404664"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Процессинговая платформа МПС</a:t>
            </a:r>
            <a:endParaRPr lang="ru-RU" sz="1200" dirty="0"/>
          </a:p>
        </p:txBody>
      </p:sp>
      <p:cxnSp>
        <p:nvCxnSpPr>
          <p:cNvPr id="27" name="Прямая со стрелкой 26"/>
          <p:cNvCxnSpPr/>
          <p:nvPr/>
        </p:nvCxnSpPr>
        <p:spPr>
          <a:xfrm>
            <a:off x="4032448" y="2221632"/>
            <a:ext cx="827584" cy="35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Прямоугольник 83"/>
          <p:cNvSpPr/>
          <p:nvPr/>
        </p:nvSpPr>
        <p:spPr>
          <a:xfrm>
            <a:off x="6497920" y="3788516"/>
            <a:ext cx="910644" cy="457200"/>
          </a:xfrm>
          <a:prstGeom prst="rect">
            <a:avLst/>
          </a:prstGeom>
          <a:solidFill>
            <a:schemeClr val="bg1">
              <a:lumMod val="8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Расчет</a:t>
            </a:r>
            <a:endParaRPr lang="ru-RU" sz="1000" dirty="0"/>
          </a:p>
        </p:txBody>
      </p:sp>
      <p:cxnSp>
        <p:nvCxnSpPr>
          <p:cNvPr id="78" name="Прямая со стрелкой 77"/>
          <p:cNvCxnSpPr/>
          <p:nvPr/>
        </p:nvCxnSpPr>
        <p:spPr>
          <a:xfrm flipV="1">
            <a:off x="6746222" y="4246240"/>
            <a:ext cx="435814" cy="27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p:cNvCxnSpPr/>
          <p:nvPr/>
        </p:nvCxnSpPr>
        <p:spPr>
          <a:xfrm flipH="1">
            <a:off x="6724448" y="4437112"/>
            <a:ext cx="45758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a:stCxn id="83" idx="2"/>
          </p:cNvCxnSpPr>
          <p:nvPr/>
        </p:nvCxnSpPr>
        <p:spPr>
          <a:xfrm>
            <a:off x="6276918" y="4583578"/>
            <a:ext cx="0" cy="586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Овал 89"/>
          <p:cNvSpPr/>
          <p:nvPr/>
        </p:nvSpPr>
        <p:spPr>
          <a:xfrm>
            <a:off x="6413884" y="1823023"/>
            <a:ext cx="457200" cy="4572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4</a:t>
            </a:r>
          </a:p>
        </p:txBody>
      </p:sp>
      <p:sp>
        <p:nvSpPr>
          <p:cNvPr id="91" name="Овал 90"/>
          <p:cNvSpPr/>
          <p:nvPr/>
        </p:nvSpPr>
        <p:spPr>
          <a:xfrm>
            <a:off x="5690537" y="5156558"/>
            <a:ext cx="457200" cy="4572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4</a:t>
            </a:r>
          </a:p>
        </p:txBody>
      </p:sp>
      <p:cxnSp>
        <p:nvCxnSpPr>
          <p:cNvPr id="97" name="Прямая со стрелкой 96"/>
          <p:cNvCxnSpPr>
            <a:endCxn id="51" idx="2"/>
          </p:cNvCxnSpPr>
          <p:nvPr/>
        </p:nvCxnSpPr>
        <p:spPr>
          <a:xfrm flipV="1">
            <a:off x="3074694" y="4581128"/>
            <a:ext cx="0" cy="5886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a:off x="2627784" y="4583578"/>
            <a:ext cx="0" cy="586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Прямая со стрелкой 104"/>
          <p:cNvCxnSpPr>
            <a:endCxn id="49" idx="2"/>
          </p:cNvCxnSpPr>
          <p:nvPr/>
        </p:nvCxnSpPr>
        <p:spPr>
          <a:xfrm flipV="1">
            <a:off x="1385900" y="4581128"/>
            <a:ext cx="0" cy="5886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Овал 105"/>
          <p:cNvSpPr/>
          <p:nvPr/>
        </p:nvSpPr>
        <p:spPr>
          <a:xfrm>
            <a:off x="5613187" y="4659734"/>
            <a:ext cx="626368" cy="576064"/>
          </a:xfrm>
          <a:prstGeom prst="ellipse">
            <a:avLst/>
          </a:prstGeom>
          <a:solidFill>
            <a:schemeClr val="bg1">
              <a:lumMod val="8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ru-RU" dirty="0"/>
          </a:p>
        </p:txBody>
      </p:sp>
      <p:cxnSp>
        <p:nvCxnSpPr>
          <p:cNvPr id="89" name="Прямая со стрелкой 88"/>
          <p:cNvCxnSpPr>
            <a:endCxn id="75" idx="3"/>
          </p:cNvCxnSpPr>
          <p:nvPr/>
        </p:nvCxnSpPr>
        <p:spPr>
          <a:xfrm flipH="1">
            <a:off x="5506942" y="5169768"/>
            <a:ext cx="76997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Овал 107"/>
          <p:cNvSpPr/>
          <p:nvPr/>
        </p:nvSpPr>
        <p:spPr>
          <a:xfrm>
            <a:off x="3305635" y="4630299"/>
            <a:ext cx="626368" cy="576064"/>
          </a:xfrm>
          <a:prstGeom prst="ellipse">
            <a:avLst/>
          </a:prstGeom>
          <a:solidFill>
            <a:schemeClr val="bg1">
              <a:lumMod val="8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ru-RU" dirty="0"/>
          </a:p>
        </p:txBody>
      </p:sp>
      <p:sp>
        <p:nvSpPr>
          <p:cNvPr id="109" name="Овал 108"/>
          <p:cNvSpPr/>
          <p:nvPr/>
        </p:nvSpPr>
        <p:spPr>
          <a:xfrm>
            <a:off x="1693658" y="4707207"/>
            <a:ext cx="626368" cy="576064"/>
          </a:xfrm>
          <a:prstGeom prst="ellipse">
            <a:avLst/>
          </a:prstGeom>
          <a:solidFill>
            <a:schemeClr val="bg1">
              <a:lumMod val="8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ru-RU" dirty="0"/>
          </a:p>
        </p:txBody>
      </p:sp>
      <p:cxnSp>
        <p:nvCxnSpPr>
          <p:cNvPr id="25" name="Прямая со стрелкой 24"/>
          <p:cNvCxnSpPr/>
          <p:nvPr/>
        </p:nvCxnSpPr>
        <p:spPr>
          <a:xfrm>
            <a:off x="6264696" y="2228803"/>
            <a:ext cx="75557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Овал 109"/>
          <p:cNvSpPr/>
          <p:nvPr/>
        </p:nvSpPr>
        <p:spPr>
          <a:xfrm>
            <a:off x="6413884" y="2382409"/>
            <a:ext cx="457200" cy="4572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5</a:t>
            </a:r>
          </a:p>
        </p:txBody>
      </p:sp>
      <p:sp>
        <p:nvSpPr>
          <p:cNvPr id="111" name="Овал 110"/>
          <p:cNvSpPr/>
          <p:nvPr/>
        </p:nvSpPr>
        <p:spPr>
          <a:xfrm>
            <a:off x="3359886" y="5156558"/>
            <a:ext cx="457200" cy="4572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5</a:t>
            </a:r>
          </a:p>
        </p:txBody>
      </p:sp>
      <p:cxnSp>
        <p:nvCxnSpPr>
          <p:cNvPr id="26" name="Прямая со стрелкой 25"/>
          <p:cNvCxnSpPr/>
          <p:nvPr/>
        </p:nvCxnSpPr>
        <p:spPr>
          <a:xfrm flipH="1">
            <a:off x="6264696" y="2484772"/>
            <a:ext cx="755576" cy="81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 name="Прямоугольник 111"/>
          <p:cNvSpPr/>
          <p:nvPr/>
        </p:nvSpPr>
        <p:spPr>
          <a:xfrm>
            <a:off x="6508807" y="4483968"/>
            <a:ext cx="910644" cy="457200"/>
          </a:xfrm>
          <a:prstGeom prst="rect">
            <a:avLst/>
          </a:prstGeom>
          <a:solidFill>
            <a:schemeClr val="bg1">
              <a:lumMod val="8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Платеж</a:t>
            </a:r>
            <a:endParaRPr lang="ru-RU" sz="1000" dirty="0"/>
          </a:p>
        </p:txBody>
      </p:sp>
      <p:sp>
        <p:nvSpPr>
          <p:cNvPr id="65" name="Прямоугольник 64"/>
          <p:cNvSpPr/>
          <p:nvPr/>
        </p:nvSpPr>
        <p:spPr>
          <a:xfrm>
            <a:off x="7182036" y="4123928"/>
            <a:ext cx="1404664"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Держатель карты</a:t>
            </a:r>
            <a:endParaRPr lang="ru-RU" sz="1200" dirty="0"/>
          </a:p>
        </p:txBody>
      </p:sp>
      <p:sp>
        <p:nvSpPr>
          <p:cNvPr id="83" name="Прямоугольник 82"/>
          <p:cNvSpPr/>
          <p:nvPr/>
        </p:nvSpPr>
        <p:spPr>
          <a:xfrm>
            <a:off x="5821596" y="4126378"/>
            <a:ext cx="910644" cy="45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Эмитент</a:t>
            </a:r>
            <a:endParaRPr lang="ru-RU" sz="1200" dirty="0"/>
          </a:p>
        </p:txBody>
      </p:sp>
      <p:sp>
        <p:nvSpPr>
          <p:cNvPr id="113" name="Прямоугольник 112"/>
          <p:cNvSpPr/>
          <p:nvPr/>
        </p:nvSpPr>
        <p:spPr>
          <a:xfrm>
            <a:off x="522684" y="5169768"/>
            <a:ext cx="2664296" cy="457200"/>
          </a:xfrm>
          <a:prstGeom prst="rect">
            <a:avLst/>
          </a:prstGeom>
          <a:solidFill>
            <a:schemeClr val="bg1">
              <a:lumMod val="8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Зачисление средств на счет продавца</a:t>
            </a:r>
            <a:endParaRPr lang="ru-RU" sz="1000" dirty="0"/>
          </a:p>
        </p:txBody>
      </p:sp>
      <p:cxnSp>
        <p:nvCxnSpPr>
          <p:cNvPr id="103" name="Прямая соединительная линия 102"/>
          <p:cNvCxnSpPr/>
          <p:nvPr/>
        </p:nvCxnSpPr>
        <p:spPr>
          <a:xfrm flipH="1">
            <a:off x="1385900" y="5169768"/>
            <a:ext cx="1241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a:stCxn id="75" idx="1"/>
          </p:cNvCxnSpPr>
          <p:nvPr/>
        </p:nvCxnSpPr>
        <p:spPr>
          <a:xfrm flipH="1">
            <a:off x="3074694" y="5169768"/>
            <a:ext cx="102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Прямоугольник 113"/>
          <p:cNvSpPr/>
          <p:nvPr/>
        </p:nvSpPr>
        <p:spPr>
          <a:xfrm>
            <a:off x="3663600" y="1255342"/>
            <a:ext cx="3060848" cy="4572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Схема транзакции в четырехсторонней  МПС</a:t>
            </a:r>
            <a:endParaRPr lang="ru-RU" sz="1000" dirty="0">
              <a:solidFill>
                <a:schemeClr val="tx1"/>
              </a:solidFill>
            </a:endParaRPr>
          </a:p>
        </p:txBody>
      </p:sp>
      <p:sp>
        <p:nvSpPr>
          <p:cNvPr id="115" name="Прямоугольник 114"/>
          <p:cNvSpPr/>
          <p:nvPr/>
        </p:nvSpPr>
        <p:spPr>
          <a:xfrm>
            <a:off x="683568" y="5688741"/>
            <a:ext cx="2622067" cy="4572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МПС – международная платежная система</a:t>
            </a:r>
            <a:endParaRPr lang="ru-RU" sz="1000" dirty="0">
              <a:solidFill>
                <a:schemeClr val="tx1"/>
              </a:solidFill>
            </a:endParaRPr>
          </a:p>
        </p:txBody>
      </p:sp>
    </p:spTree>
    <p:extLst>
      <p:ext uri="{BB962C8B-B14F-4D97-AF65-F5344CB8AC3E}">
        <p14:creationId xmlns:p14="http://schemas.microsoft.com/office/powerpoint/2010/main" val="1581354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340768"/>
            <a:ext cx="4464496" cy="511256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600" b="1" dirty="0"/>
              <a:t>Базель </a:t>
            </a:r>
            <a:r>
              <a:rPr lang="en-US" sz="1600" b="1" dirty="0"/>
              <a:t>II</a:t>
            </a:r>
            <a:r>
              <a:rPr lang="ru-RU" sz="1600" b="1" dirty="0"/>
              <a:t>, группы </a:t>
            </a:r>
            <a:r>
              <a:rPr lang="ru-RU" sz="1600" b="1" dirty="0" smtClean="0"/>
              <a:t>стандартов:</a:t>
            </a:r>
          </a:p>
          <a:p>
            <a:endParaRPr lang="ru-RU" sz="1400" dirty="0"/>
          </a:p>
          <a:p>
            <a:r>
              <a:rPr lang="ru-RU" sz="1400" i="1" u="sng" dirty="0"/>
              <a:t>Первая группа </a:t>
            </a:r>
            <a:r>
              <a:rPr lang="ru-RU" sz="1400" dirty="0"/>
              <a:t>определяет основные цели и условия, при которых банковский надзор является эффективным (принцип 1);</a:t>
            </a:r>
          </a:p>
          <a:p>
            <a:r>
              <a:rPr lang="ru-RU" sz="1400" i="1" u="sng" dirty="0"/>
              <a:t>Вторая группа </a:t>
            </a:r>
            <a:r>
              <a:rPr lang="ru-RU" sz="1400" dirty="0"/>
              <a:t>включает принципы, относящиеся к лицензированию и структуре кредитных организаций (принципы 2-5);</a:t>
            </a:r>
          </a:p>
          <a:p>
            <a:r>
              <a:rPr lang="ru-RU" sz="1400" i="1" u="sng" dirty="0"/>
              <a:t>Третья группа </a:t>
            </a:r>
            <a:r>
              <a:rPr lang="ru-RU" sz="1400" dirty="0"/>
              <a:t>объединяет принципы, относящиеся к пруденциальному регулированию и соответствующим требованиям (принципы 6-18);</a:t>
            </a:r>
          </a:p>
          <a:p>
            <a:r>
              <a:rPr lang="ru-RU" sz="1400" i="1" u="sng" dirty="0"/>
              <a:t>Четвертая группа </a:t>
            </a:r>
            <a:r>
              <a:rPr lang="ru-RU" sz="1400" dirty="0"/>
              <a:t>определяет методы текущего банковского надзора (принципы 19-21);</a:t>
            </a:r>
          </a:p>
          <a:p>
            <a:r>
              <a:rPr lang="ru-RU" sz="1400" i="1" u="sng" dirty="0"/>
              <a:t>Пятая группа </a:t>
            </a:r>
            <a:r>
              <a:rPr lang="ru-RU" sz="1400" dirty="0"/>
              <a:t>посвящена бухгалтерскому учету и раскрытию информации (принцип 22);</a:t>
            </a:r>
          </a:p>
          <a:p>
            <a:r>
              <a:rPr lang="ru-RU" sz="1400" i="1" u="sng" dirty="0"/>
              <a:t>Шестая группа </a:t>
            </a:r>
            <a:r>
              <a:rPr lang="ru-RU" sz="1400" dirty="0"/>
              <a:t>содержит принципы, относящиеся к полномочиям надзорных органов (принцип 23);</a:t>
            </a:r>
          </a:p>
          <a:p>
            <a:r>
              <a:rPr lang="ru-RU" sz="1400" i="1" u="sng" dirty="0"/>
              <a:t>Седьмая группа </a:t>
            </a:r>
            <a:r>
              <a:rPr lang="ru-RU" sz="1400" dirty="0"/>
              <a:t>охватывает консолидированный надзор и надзор за трансграничными банковскими операциями (принципы 24-25).</a:t>
            </a:r>
          </a:p>
        </p:txBody>
      </p:sp>
      <p:sp>
        <p:nvSpPr>
          <p:cNvPr id="2" name="Прямоугольник 1"/>
          <p:cNvSpPr/>
          <p:nvPr/>
        </p:nvSpPr>
        <p:spPr>
          <a:xfrm>
            <a:off x="5148064" y="1318675"/>
            <a:ext cx="3672408" cy="51125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ru-RU" sz="1400" b="1" dirty="0" smtClean="0"/>
          </a:p>
          <a:p>
            <a:endParaRPr lang="ru-RU" sz="1400" b="1" dirty="0"/>
          </a:p>
          <a:p>
            <a:r>
              <a:rPr lang="ru-RU" sz="1400" b="1" dirty="0" smtClean="0"/>
              <a:t>С академической точки зрения…</a:t>
            </a:r>
          </a:p>
          <a:p>
            <a:endParaRPr lang="ru-RU" sz="1200" b="1" dirty="0"/>
          </a:p>
          <a:p>
            <a:r>
              <a:rPr lang="ru-RU" sz="1200" dirty="0" smtClean="0"/>
              <a:t>Банк международных расчетов (</a:t>
            </a:r>
            <a:r>
              <a:rPr lang="en-US" sz="1200" dirty="0" smtClean="0"/>
              <a:t>BIS</a:t>
            </a:r>
            <a:r>
              <a:rPr lang="ru-RU" sz="1200" dirty="0" smtClean="0"/>
              <a:t>) был создан в 1930 г. на основе межправительственного соглашения Бельгии, Великобритании, Германии, Италии, Франции, Японии и конвенции этих стран со Швейцарией, на территории которой он функционирует и в настоящее время.</a:t>
            </a:r>
          </a:p>
          <a:p>
            <a:endParaRPr lang="ru-RU" sz="1200" dirty="0"/>
          </a:p>
          <a:p>
            <a:r>
              <a:rPr lang="ru-RU" sz="1200" dirty="0" smtClean="0"/>
              <a:t>С 2001 г. учредителями банка могут быть только центральные банки суверенных государств. На сегодняшний день таких учредителей 56, в том числе Банк России с 1996 года.</a:t>
            </a:r>
          </a:p>
          <a:p>
            <a:endParaRPr lang="ru-RU" sz="1200" dirty="0"/>
          </a:p>
          <a:p>
            <a:r>
              <a:rPr lang="ru-RU" sz="1200" dirty="0" smtClean="0"/>
              <a:t>В рамках </a:t>
            </a:r>
            <a:r>
              <a:rPr lang="en-US" sz="1200" dirty="0" smtClean="0"/>
              <a:t>BIS </a:t>
            </a:r>
            <a:r>
              <a:rPr lang="ru-RU" sz="1200" dirty="0" smtClean="0"/>
              <a:t>действует несколько комитетов, среди них Базельский комитет по банковскому надзору </a:t>
            </a:r>
            <a:r>
              <a:rPr lang="ru-RU" sz="1200" b="1" dirty="0" smtClean="0"/>
              <a:t>(</a:t>
            </a:r>
            <a:r>
              <a:rPr lang="en-US" sz="1200" b="1" dirty="0" smtClean="0"/>
              <a:t>BCBS – Basel Committee on Banking Supervision</a:t>
            </a:r>
            <a:r>
              <a:rPr lang="ru-RU" sz="1200" dirty="0" smtClean="0"/>
              <a:t>), Комитет по глобальным финансовым системам (</a:t>
            </a:r>
            <a:r>
              <a:rPr lang="en-US" sz="1200" b="1" dirty="0" smtClean="0"/>
              <a:t>CGFS – Committee on the Global Financial System</a:t>
            </a:r>
            <a:r>
              <a:rPr lang="ru-RU" sz="1200" dirty="0" smtClean="0"/>
              <a:t>), Комитет по платежным и расчетным системам (</a:t>
            </a:r>
            <a:r>
              <a:rPr lang="en-US" sz="1200" b="1" dirty="0"/>
              <a:t>CPSS – Committee on Payment and Settlement Systems</a:t>
            </a:r>
            <a:r>
              <a:rPr lang="ru-RU" sz="1200" dirty="0" smtClean="0"/>
              <a:t>) и другие постоянные и временные органы.</a:t>
            </a:r>
            <a:endParaRPr lang="ru-RU" sz="1200" dirty="0"/>
          </a:p>
        </p:txBody>
      </p:sp>
      <p:pic>
        <p:nvPicPr>
          <p:cNvPr id="7" name="Picture 3" descr="C:\Users\User\Pictures\Заставки рубрик\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484784"/>
            <a:ext cx="892308" cy="73484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95536" y="332656"/>
            <a:ext cx="4464496" cy="5760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solidFill>
                  <a:schemeClr val="tx1"/>
                </a:solidFill>
              </a:rPr>
              <a:t>Международные принципы банковского надзора</a:t>
            </a:r>
            <a:endParaRPr lang="ru-RU" sz="1400" dirty="0">
              <a:solidFill>
                <a:schemeClr val="tx1"/>
              </a:solidFill>
            </a:endParaRPr>
          </a:p>
        </p:txBody>
      </p:sp>
      <p:pic>
        <p:nvPicPr>
          <p:cNvPr id="9" name="Picture 2" descr="C:\Users\User\Pictures\Заставки компаний\logo_b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20663"/>
            <a:ext cx="3672408"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808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5976664" cy="5904656"/>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lang="ru-RU" sz="1200" dirty="0" smtClean="0"/>
          </a:p>
          <a:p>
            <a:r>
              <a:rPr lang="ru-RU" sz="1200" dirty="0" smtClean="0"/>
              <a:t>В </a:t>
            </a:r>
            <a:r>
              <a:rPr lang="ru-RU" sz="1200" dirty="0"/>
              <a:t>целях рассматриваемой темы необходимо сослаться на некоторые из принципов Базеля </a:t>
            </a:r>
            <a:r>
              <a:rPr lang="en-US" sz="1200" dirty="0"/>
              <a:t>II</a:t>
            </a:r>
            <a:r>
              <a:rPr lang="ru-RU" sz="1200" dirty="0" smtClean="0"/>
              <a:t>:</a:t>
            </a:r>
          </a:p>
          <a:p>
            <a:r>
              <a:rPr lang="ru-RU" sz="1200" dirty="0" smtClean="0"/>
              <a:t> </a:t>
            </a:r>
            <a:endParaRPr lang="ru-RU" sz="1200" dirty="0"/>
          </a:p>
          <a:p>
            <a:r>
              <a:rPr lang="ru-RU" sz="1200" b="1" dirty="0"/>
              <a:t>Принцип 7 </a:t>
            </a:r>
            <a:r>
              <a:rPr lang="ru-RU" sz="1200" dirty="0"/>
              <a:t>(органы надзора должны быть уверены, что банки имеют систему управления рисками</a:t>
            </a:r>
            <a:r>
              <a:rPr lang="ru-RU" sz="1200" dirty="0" smtClean="0"/>
              <a:t>);</a:t>
            </a:r>
          </a:p>
          <a:p>
            <a:r>
              <a:rPr lang="ru-RU" sz="1200" dirty="0" smtClean="0"/>
              <a:t> </a:t>
            </a:r>
            <a:endParaRPr lang="ru-RU" sz="1200" dirty="0"/>
          </a:p>
          <a:p>
            <a:r>
              <a:rPr lang="ru-RU" sz="1200" b="1" dirty="0"/>
              <a:t>Принцип 8 </a:t>
            </a:r>
            <a:r>
              <a:rPr lang="ru-RU" sz="1200" dirty="0"/>
              <a:t>(органы надзора должны быть уверены, что у банков имеется система управления кредитными рисками); </a:t>
            </a:r>
            <a:endParaRPr lang="ru-RU" sz="1200" dirty="0" smtClean="0"/>
          </a:p>
          <a:p>
            <a:endParaRPr lang="ru-RU" sz="1200" dirty="0"/>
          </a:p>
          <a:p>
            <a:r>
              <a:rPr lang="ru-RU" sz="1200" b="1" dirty="0"/>
              <a:t>Принцип 12 </a:t>
            </a:r>
            <a:r>
              <a:rPr lang="ru-RU" sz="1200" dirty="0"/>
              <a:t>(органы надзора должны быть уверены, что банки обладают адекватной политикой в отношении идентификации, измерения, мониторинга и контроля страновых и трансфертных рисков в их международной кредитной и инвестиционной деятельности, а также что они поддерживают необходимый уровень обеспечения и резервов для предотвращения подобных рисков); </a:t>
            </a:r>
            <a:endParaRPr lang="ru-RU" sz="1200" dirty="0" smtClean="0"/>
          </a:p>
          <a:p>
            <a:endParaRPr lang="ru-RU" sz="1200" dirty="0"/>
          </a:p>
          <a:p>
            <a:r>
              <a:rPr lang="ru-RU" sz="1200" b="1" dirty="0"/>
              <a:t>Принцип 18 </a:t>
            </a:r>
            <a:r>
              <a:rPr lang="ru-RU" sz="1200" dirty="0"/>
              <a:t>(надзорные органы должны быть уверены, что у банков установлены правила и процедуры, в том числе касающиеся наличия у банка информации о своих клиентах, которые обеспечивают соблюдение в финансовом секторе высоких стандартов, как этических, так и профессиональных, и предотвращают использование банка (как умышленно, так и неумышленно) в преступных целях</a:t>
            </a:r>
            <a:r>
              <a:rPr lang="ru-RU" sz="1200" dirty="0" smtClean="0"/>
              <a:t>).</a:t>
            </a:r>
          </a:p>
          <a:p>
            <a:endParaRPr lang="ru-RU" sz="1200" dirty="0"/>
          </a:p>
          <a:p>
            <a:r>
              <a:rPr lang="ru-RU" sz="1200" dirty="0"/>
              <a:t>В соответствии с международными конвенциями, к которым присоединилась Российская Федерация (включая Базель </a:t>
            </a:r>
            <a:r>
              <a:rPr lang="en-US" sz="1200" dirty="0"/>
              <a:t>II</a:t>
            </a:r>
            <a:r>
              <a:rPr lang="ru-RU" sz="1200" dirty="0"/>
              <a:t>), строятся ее национальные меры валютного регулирования и валютного контроля, а также финансового мониторинга (в т.ч. в целях противодействия легализации (отмыванию) доходов, полученных преступным путем, и финансированию терроризма (ПОД/ФТ</a:t>
            </a:r>
            <a:r>
              <a:rPr lang="ru-RU" sz="1200" dirty="0" smtClean="0"/>
              <a:t>).</a:t>
            </a:r>
          </a:p>
          <a:p>
            <a:endParaRPr lang="ru-RU" sz="1200" dirty="0"/>
          </a:p>
          <a:p>
            <a:r>
              <a:rPr lang="ru-RU" sz="1200" b="1" dirty="0"/>
              <a:t>Линников А.С.</a:t>
            </a:r>
            <a:r>
              <a:rPr lang="ru-RU" sz="1200" dirty="0"/>
              <a:t>, Правовое регулирование банковской деятельности и банковский надзор в Европейском союзе, 2009, М., Статут</a:t>
            </a:r>
          </a:p>
          <a:p>
            <a:r>
              <a:rPr lang="ru-RU" sz="1200" b="1" dirty="0"/>
              <a:t>Адрианов В.В., Букирь М.Я., Бутенко С.А. </a:t>
            </a:r>
            <a:r>
              <a:rPr lang="ru-RU" sz="1200" dirty="0"/>
              <a:t>и др., Национальная платежная система. Бизнес-энциклопедия, 2012, М., Кнорус</a:t>
            </a:r>
          </a:p>
          <a:p>
            <a:pPr algn="ctr"/>
            <a:endParaRPr lang="ru-RU" sz="1200" dirty="0"/>
          </a:p>
        </p:txBody>
      </p:sp>
      <p:pic>
        <p:nvPicPr>
          <p:cNvPr id="5" name="Picture 2" descr="C:\Users\User\Pictures\Литература\Адрианов и др.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717033"/>
            <a:ext cx="2004911" cy="259228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6" name="Picture 3" descr="C:\Users\User\Pictures\Литература\Линнико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04664"/>
            <a:ext cx="2004911" cy="259228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715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196752"/>
            <a:ext cx="5544616" cy="5112568"/>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lang="ru-RU" sz="1200" dirty="0" smtClean="0"/>
          </a:p>
          <a:p>
            <a:r>
              <a:rPr lang="ru-RU" sz="1200" dirty="0" smtClean="0"/>
              <a:t>В </a:t>
            </a:r>
            <a:r>
              <a:rPr lang="ru-RU" sz="1200" dirty="0"/>
              <a:t>целях дальнейшего использования термина </a:t>
            </a:r>
            <a:r>
              <a:rPr lang="ru-RU" sz="1200" i="1" dirty="0"/>
              <a:t>финансовый мониторинг </a:t>
            </a:r>
            <a:r>
              <a:rPr lang="ru-RU" sz="1200" dirty="0"/>
              <a:t>необходимо отметить, что в широком смысле под предметом финансового мониторинга следует понимать банковские бизнес-процессы, представляющие собой совокупность разнообразных видов деятельности, направленных на удовлетворение потребностей клиентов. Сущность этих процессов заключается в том, что в них находит выражение деловая активность кредитной организации, в которой принимают участие все без исключения функциональные подразделения банка. </a:t>
            </a:r>
          </a:p>
          <a:p>
            <a:r>
              <a:rPr lang="ru-RU" sz="1200" dirty="0"/>
              <a:t>Таким образом, надзорный орган, каковым является Банк России, и службы внутреннего контроля (аудита) коммерческих банков осуществляют систематическое наблюдение за деятельностью кредитной организации, в т.ч. за деятельностью ее основных структурных подразделений. Органы финансового мониторинга, что следует учитывать кредитным организациям, руководствуются в своей работе следующими принципами: </a:t>
            </a:r>
          </a:p>
          <a:p>
            <a:pPr marL="171450" indent="-171450">
              <a:buFont typeface="Wingdings" pitchFamily="2" charset="2"/>
              <a:buChar char="§"/>
            </a:pPr>
            <a:r>
              <a:rPr lang="ru-RU" sz="1200" b="1" i="1" dirty="0" smtClean="0"/>
              <a:t>комплексный </a:t>
            </a:r>
            <a:r>
              <a:rPr lang="ru-RU" sz="1200" b="1" i="1" dirty="0"/>
              <a:t>характер, </a:t>
            </a:r>
            <a:endParaRPr lang="ru-RU" sz="1200" b="1" dirty="0"/>
          </a:p>
          <a:p>
            <a:pPr marL="171450" indent="-171450">
              <a:buFont typeface="Wingdings" pitchFamily="2" charset="2"/>
              <a:buChar char="§"/>
            </a:pPr>
            <a:r>
              <a:rPr lang="ru-RU" sz="1200" b="1" i="1" dirty="0" smtClean="0"/>
              <a:t>непрерывность</a:t>
            </a:r>
            <a:r>
              <a:rPr lang="ru-RU" sz="1200" b="1" i="1" dirty="0"/>
              <a:t>, </a:t>
            </a:r>
            <a:endParaRPr lang="ru-RU" sz="1200" b="1" dirty="0"/>
          </a:p>
          <a:p>
            <a:pPr marL="171450" indent="-171450">
              <a:buFont typeface="Wingdings" pitchFamily="2" charset="2"/>
              <a:buChar char="§"/>
            </a:pPr>
            <a:r>
              <a:rPr lang="ru-RU" sz="1200" b="1" i="1" dirty="0" smtClean="0"/>
              <a:t>целесообразность</a:t>
            </a:r>
            <a:r>
              <a:rPr lang="ru-RU" sz="1200" b="1" i="1" dirty="0"/>
              <a:t>, </a:t>
            </a:r>
            <a:endParaRPr lang="ru-RU" sz="1200" b="1" dirty="0"/>
          </a:p>
          <a:p>
            <a:pPr marL="171450" indent="-171450">
              <a:buFont typeface="Wingdings" pitchFamily="2" charset="2"/>
              <a:buChar char="§"/>
            </a:pPr>
            <a:r>
              <a:rPr lang="ru-RU" sz="1200" b="1" i="1" dirty="0" smtClean="0"/>
              <a:t>релевантность</a:t>
            </a:r>
            <a:r>
              <a:rPr lang="ru-RU" sz="1200" b="1" i="1" dirty="0"/>
              <a:t>, </a:t>
            </a:r>
            <a:endParaRPr lang="ru-RU" sz="1200" b="1" dirty="0"/>
          </a:p>
          <a:p>
            <a:pPr marL="171450" indent="-171450">
              <a:buFont typeface="Wingdings" pitchFamily="2" charset="2"/>
              <a:buChar char="§"/>
            </a:pPr>
            <a:r>
              <a:rPr lang="ru-RU" sz="1200" b="1" i="1" dirty="0" smtClean="0"/>
              <a:t>репрезентативность</a:t>
            </a:r>
            <a:r>
              <a:rPr lang="ru-RU" sz="1200" b="1" i="1" dirty="0"/>
              <a:t>,</a:t>
            </a:r>
            <a:endParaRPr lang="ru-RU" sz="1200" b="1" dirty="0"/>
          </a:p>
          <a:p>
            <a:pPr marL="171450" indent="-171450">
              <a:buFont typeface="Wingdings" pitchFamily="2" charset="2"/>
              <a:buChar char="§"/>
            </a:pPr>
            <a:r>
              <a:rPr lang="ru-RU" sz="1200" b="1" i="1" dirty="0" smtClean="0"/>
              <a:t>методическая </a:t>
            </a:r>
            <a:r>
              <a:rPr lang="ru-RU" sz="1200" b="1" i="1" dirty="0"/>
              <a:t>корректность, </a:t>
            </a:r>
            <a:endParaRPr lang="ru-RU" sz="1200" b="1" dirty="0"/>
          </a:p>
          <a:p>
            <a:pPr marL="171450" indent="-171450">
              <a:buFont typeface="Wingdings" pitchFamily="2" charset="2"/>
              <a:buChar char="§"/>
            </a:pPr>
            <a:r>
              <a:rPr lang="ru-RU" sz="1200" b="1" i="1" dirty="0" smtClean="0"/>
              <a:t>пригодность </a:t>
            </a:r>
            <a:r>
              <a:rPr lang="ru-RU" sz="1200" b="1" i="1" dirty="0"/>
              <a:t>для оценки и прогнозирования, </a:t>
            </a:r>
            <a:endParaRPr lang="ru-RU" sz="1200" b="1" dirty="0"/>
          </a:p>
          <a:p>
            <a:pPr marL="171450" indent="-171450">
              <a:buFont typeface="Wingdings" pitchFamily="2" charset="2"/>
              <a:buChar char="§"/>
            </a:pPr>
            <a:r>
              <a:rPr lang="ru-RU" sz="1200" b="1" i="1" dirty="0" smtClean="0"/>
              <a:t>направленность </a:t>
            </a:r>
            <a:r>
              <a:rPr lang="ru-RU" sz="1200" b="1" i="1" dirty="0"/>
              <a:t>на информационную поддержку управленческих решений.</a:t>
            </a:r>
            <a:endParaRPr lang="ru-RU" sz="1200" b="1" dirty="0"/>
          </a:p>
          <a:p>
            <a:r>
              <a:rPr lang="ru-RU" sz="1200" dirty="0"/>
              <a:t>Одним из важных направлений общей системы мониторинга является сфера валютных отношений между субъектами экономической деятельности. </a:t>
            </a:r>
            <a:endParaRPr lang="ru-RU" sz="1200" dirty="0" smtClean="0"/>
          </a:p>
          <a:p>
            <a:endParaRPr lang="ru-RU" sz="1200" dirty="0"/>
          </a:p>
          <a:p>
            <a:r>
              <a:rPr lang="ru-RU" sz="1200" b="1" dirty="0" smtClean="0"/>
              <a:t>Потемкин </a:t>
            </a:r>
            <a:r>
              <a:rPr lang="ru-RU" sz="1200" b="1" dirty="0"/>
              <a:t>С.А.</a:t>
            </a:r>
            <a:r>
              <a:rPr lang="ru-RU" sz="1200" dirty="0"/>
              <a:t>, Формирование системы финансового мониторинга в кредитных организациях, 2010, М., Кнорус</a:t>
            </a:r>
          </a:p>
          <a:p>
            <a:endParaRPr lang="ru-RU" sz="1200" dirty="0"/>
          </a:p>
        </p:txBody>
      </p:sp>
      <p:sp>
        <p:nvSpPr>
          <p:cNvPr id="7" name="Прямоугольник 6"/>
          <p:cNvSpPr/>
          <p:nvPr/>
        </p:nvSpPr>
        <p:spPr>
          <a:xfrm>
            <a:off x="395536" y="332656"/>
            <a:ext cx="4464496" cy="5760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solidFill>
                  <a:schemeClr val="tx1"/>
                </a:solidFill>
              </a:rPr>
              <a:t>Финансовый мониторинг в кредитных организациях </a:t>
            </a:r>
            <a:endParaRPr lang="ru-RU" sz="1400" dirty="0">
              <a:solidFill>
                <a:schemeClr val="tx1"/>
              </a:solidFill>
            </a:endParaRPr>
          </a:p>
        </p:txBody>
      </p:sp>
      <p:pic>
        <p:nvPicPr>
          <p:cNvPr id="4098" name="Picture 2" descr="C:\Users\User\Pictures\Литература\Потемки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196752"/>
            <a:ext cx="2573965" cy="367240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300191" y="5276056"/>
            <a:ext cx="2573965" cy="10332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Внешний и внутренний аудит как система</a:t>
            </a:r>
            <a:endParaRPr lang="ru-RU" dirty="0"/>
          </a:p>
        </p:txBody>
      </p:sp>
    </p:spTree>
    <p:extLst>
      <p:ext uri="{BB962C8B-B14F-4D97-AF65-F5344CB8AC3E}">
        <p14:creationId xmlns:p14="http://schemas.microsoft.com/office/powerpoint/2010/main" val="3245527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052736"/>
            <a:ext cx="8352928" cy="39604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ru-RU" sz="1200" dirty="0" smtClean="0"/>
          </a:p>
          <a:p>
            <a:r>
              <a:rPr lang="ru-RU" sz="1200" dirty="0" smtClean="0"/>
              <a:t>Валютная </a:t>
            </a:r>
            <a:r>
              <a:rPr lang="ru-RU" sz="1200" dirty="0"/>
              <a:t>политика</a:t>
            </a:r>
            <a:r>
              <a:rPr lang="ru-RU" sz="1200" b="1" dirty="0"/>
              <a:t> </a:t>
            </a:r>
            <a:r>
              <a:rPr lang="ru-RU" sz="1200" dirty="0"/>
              <a:t>современной России строится в соответствии с Федеральным законом от 10.12.2003 г. № 173-ФЗ «О валютном регулировании и валютном контроле», в соответствии с которым созданы уполномоченные органы, определен порядок проведения операций с валютными ценностями на внутреннем рынке, установлен порядок перемещения валютных ценностей за пределы государства или на его территорию из-за рубежа, обеспечена защита имущественных прав на валютные ценности, регламентированы международные расчеты, предусмотрены меры поддержания курса национальной валюты и режима взаимодействия с мировым рынком. </a:t>
            </a:r>
          </a:p>
          <a:p>
            <a:r>
              <a:rPr lang="ru-RU" sz="1200" b="1" dirty="0"/>
              <a:t>Органами валютного регулирования </a:t>
            </a:r>
            <a:r>
              <a:rPr lang="ru-RU" sz="1200" dirty="0"/>
              <a:t>в соответствии с п. 1 ст. 5 названного закона являются Правительство Российской Федерации и Центральный банк Российской Федерации. В соответствии со своими полномочиями Правительство управляет государственным внутренним и внешним долгом, осуществляет валютное регулирование и валютный контроль, руководит валютно-финансовой деятельностью в отношениях с иностранными государствами.</a:t>
            </a:r>
          </a:p>
          <a:p>
            <a:r>
              <a:rPr lang="ru-RU" sz="1200" dirty="0"/>
              <a:t>В свою очередь, Центральный банк организует и осуществляет валютное регулирование и валютный контроль, определяет порядок осуществления расчетов с международными организациями, иностранными государствами, юридическими и физическими лицами, устанавливает и публикует официальные курсы иностранных валют по отношению к рублю, принимает участие в разработке прогноза платежного баланса Российской Федерации и организует его составление, устанавливает порядок и условия осуществления валютными биржами операций по покупке и продаже иностранной валюты, осуществляет выдачу, приостановление и отзыв разрешений валютным биржам на проведение операций с иностранной валютой, проводит анализ и прогнозирование состояния экономики государства в целом, а также в региональном разрезе, прежде всего денежно-кредитных, валютно-финансовых и ценовых отношений.</a:t>
            </a:r>
          </a:p>
          <a:p>
            <a:r>
              <a:rPr lang="ru-RU" sz="1200" dirty="0"/>
              <a:t>В том числе, в соответствии со ст. 46 Закона о Банке России, он имеет право осуществлять банковские операции и сделки с российскими и иностранными кредитными организациями, в том числе:</a:t>
            </a:r>
          </a:p>
          <a:p>
            <a:pPr algn="ctr"/>
            <a:endParaRPr lang="ru-RU" sz="1200" dirty="0"/>
          </a:p>
        </p:txBody>
      </p:sp>
      <p:sp>
        <p:nvSpPr>
          <p:cNvPr id="8" name="Прямоугольник 7"/>
          <p:cNvSpPr/>
          <p:nvPr/>
        </p:nvSpPr>
        <p:spPr>
          <a:xfrm>
            <a:off x="395536" y="5229200"/>
            <a:ext cx="8352928" cy="1224136"/>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pitchFamily="2" charset="2"/>
              <a:buChar char="§"/>
            </a:pPr>
            <a:r>
              <a:rPr lang="ru-RU" sz="1200" dirty="0" smtClean="0"/>
              <a:t>покупать </a:t>
            </a:r>
            <a:r>
              <a:rPr lang="ru-RU" sz="1200" dirty="0"/>
              <a:t>и продавать иностранную валюту, а также платежные документы и обязательства, номинированные в иностранной валюте, выставленные российскими и иностранными кредитными организациями;</a:t>
            </a:r>
          </a:p>
          <a:p>
            <a:pPr marL="171450" indent="-171450">
              <a:buFont typeface="Wingdings" pitchFamily="2" charset="2"/>
              <a:buChar char="§"/>
            </a:pPr>
            <a:r>
              <a:rPr lang="ru-RU" sz="1200" dirty="0" smtClean="0"/>
              <a:t>покупать</a:t>
            </a:r>
            <a:r>
              <a:rPr lang="ru-RU" sz="1200" dirty="0"/>
              <a:t>, хранить, продавать драгоценные металлы и иные виды валютных ценностей;</a:t>
            </a:r>
          </a:p>
          <a:p>
            <a:pPr marL="171450" indent="-171450">
              <a:buFont typeface="Wingdings" pitchFamily="2" charset="2"/>
              <a:buChar char="§"/>
            </a:pPr>
            <a:r>
              <a:rPr lang="ru-RU" sz="1200" dirty="0" smtClean="0"/>
              <a:t>открывать </a:t>
            </a:r>
            <a:r>
              <a:rPr lang="ru-RU" sz="1200" dirty="0"/>
              <a:t>счета в российских и иностранных кредитных организациях на территории Российской Федерации и территории иностранных государств;</a:t>
            </a:r>
          </a:p>
          <a:p>
            <a:pPr marL="171450" indent="-171450">
              <a:buFont typeface="Wingdings" pitchFamily="2" charset="2"/>
              <a:buChar char="§"/>
            </a:pPr>
            <a:r>
              <a:rPr lang="ru-RU" sz="1200" dirty="0" smtClean="0"/>
              <a:t>выставлять </a:t>
            </a:r>
            <a:r>
              <a:rPr lang="ru-RU" sz="1200" dirty="0"/>
              <a:t>чеки и векселя в любой валюте.</a:t>
            </a:r>
          </a:p>
        </p:txBody>
      </p:sp>
      <p:sp>
        <p:nvSpPr>
          <p:cNvPr id="9" name="Прямоугольник 8"/>
          <p:cNvSpPr/>
          <p:nvPr/>
        </p:nvSpPr>
        <p:spPr>
          <a:xfrm>
            <a:off x="395536" y="188640"/>
            <a:ext cx="4464496" cy="5760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solidFill>
                  <a:schemeClr val="tx1"/>
                </a:solidFill>
              </a:rPr>
              <a:t>Валютное регулирование и валютный контроль </a:t>
            </a:r>
            <a:endParaRPr lang="ru-RU" sz="1400" dirty="0">
              <a:solidFill>
                <a:schemeClr val="tx1"/>
              </a:solidFill>
            </a:endParaRPr>
          </a:p>
        </p:txBody>
      </p:sp>
      <p:pic>
        <p:nvPicPr>
          <p:cNvPr id="6" name="Picture 2" descr="C:\Users\User\Pictures\iCAQZ5NZ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3903" y="188640"/>
            <a:ext cx="614561" cy="73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49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Pictures\Литература\Брэг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1944216" cy="2782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23528" y="3573016"/>
            <a:ext cx="2016224" cy="288032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chemeClr val="bg1"/>
                </a:solidFill>
              </a:rPr>
              <a:t>Слияния и поглощения являются составной частью бизнеса и одной из характеристик его динамичного развития в период социальной ответственности.</a:t>
            </a:r>
            <a:endParaRPr lang="ru-RU" sz="1600" b="1" dirty="0">
              <a:solidFill>
                <a:schemeClr val="bg1"/>
              </a:solidFill>
            </a:endParaRPr>
          </a:p>
        </p:txBody>
      </p:sp>
      <p:cxnSp>
        <p:nvCxnSpPr>
          <p:cNvPr id="15" name="Прямая со стрелкой 14"/>
          <p:cNvCxnSpPr/>
          <p:nvPr/>
        </p:nvCxnSpPr>
        <p:spPr>
          <a:xfrm flipH="1">
            <a:off x="4572000" y="1268760"/>
            <a:ext cx="23042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4572000" y="332656"/>
            <a:ext cx="2304256" cy="36004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Поглощение добровольное</a:t>
            </a:r>
            <a:endParaRPr lang="ru-RU" sz="1200" dirty="0"/>
          </a:p>
        </p:txBody>
      </p:sp>
      <p:sp>
        <p:nvSpPr>
          <p:cNvPr id="26" name="Овал 25"/>
          <p:cNvSpPr/>
          <p:nvPr/>
        </p:nvSpPr>
        <p:spPr>
          <a:xfrm>
            <a:off x="2843808" y="2384884"/>
            <a:ext cx="1368152" cy="1391386"/>
          </a:xfrm>
          <a:prstGeom prst="ellipse">
            <a:avLst/>
          </a:prstGeom>
          <a:solidFill>
            <a:schemeClr val="tx1">
              <a:lumMod val="65000"/>
              <a:lumOff val="3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bg1"/>
                </a:solidFill>
              </a:rPr>
              <a:t>Покупатель</a:t>
            </a:r>
            <a:endParaRPr lang="ru-RU" sz="1200" dirty="0">
              <a:solidFill>
                <a:schemeClr val="bg1"/>
              </a:solidFill>
            </a:endParaRPr>
          </a:p>
        </p:txBody>
      </p:sp>
      <p:sp>
        <p:nvSpPr>
          <p:cNvPr id="27" name="Овал 26"/>
          <p:cNvSpPr/>
          <p:nvPr/>
        </p:nvSpPr>
        <p:spPr>
          <a:xfrm>
            <a:off x="7308304" y="434751"/>
            <a:ext cx="1274440" cy="1289291"/>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tx1"/>
                </a:solidFill>
              </a:rPr>
              <a:t>Продавец</a:t>
            </a:r>
            <a:endParaRPr lang="ru-RU" sz="1200" dirty="0">
              <a:solidFill>
                <a:schemeClr val="tx1"/>
              </a:solidFill>
            </a:endParaRPr>
          </a:p>
        </p:txBody>
      </p:sp>
      <p:cxnSp>
        <p:nvCxnSpPr>
          <p:cNvPr id="29" name="Прямая со стрелкой 28"/>
          <p:cNvCxnSpPr/>
          <p:nvPr/>
        </p:nvCxnSpPr>
        <p:spPr>
          <a:xfrm>
            <a:off x="4572000" y="1007957"/>
            <a:ext cx="23042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H="1" flipV="1">
            <a:off x="5940152" y="3176973"/>
            <a:ext cx="1152128"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Прямоугольник 40"/>
          <p:cNvSpPr/>
          <p:nvPr/>
        </p:nvSpPr>
        <p:spPr>
          <a:xfrm>
            <a:off x="4319972" y="3717664"/>
            <a:ext cx="2952328" cy="3600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Активное сопротивление одной из сторон</a:t>
            </a:r>
            <a:endParaRPr lang="ru-RU" sz="1200" dirty="0"/>
          </a:p>
        </p:txBody>
      </p:sp>
      <p:sp>
        <p:nvSpPr>
          <p:cNvPr id="44" name="Прямоугольник 43"/>
          <p:cNvSpPr/>
          <p:nvPr/>
        </p:nvSpPr>
        <p:spPr>
          <a:xfrm>
            <a:off x="4464496" y="2945924"/>
            <a:ext cx="971600" cy="3600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Действие</a:t>
            </a:r>
            <a:endParaRPr lang="ru-RU" sz="1200" dirty="0"/>
          </a:p>
        </p:txBody>
      </p:sp>
      <p:sp>
        <p:nvSpPr>
          <p:cNvPr id="45" name="Прямоугольник 44"/>
          <p:cNvSpPr/>
          <p:nvPr/>
        </p:nvSpPr>
        <p:spPr>
          <a:xfrm>
            <a:off x="5832648" y="2720537"/>
            <a:ext cx="1475656" cy="3600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Противодействие</a:t>
            </a:r>
            <a:endParaRPr lang="ru-RU" sz="1200" dirty="0"/>
          </a:p>
        </p:txBody>
      </p:sp>
      <p:cxnSp>
        <p:nvCxnSpPr>
          <p:cNvPr id="37" name="Прямая соединительная линия 36"/>
          <p:cNvCxnSpPr/>
          <p:nvPr/>
        </p:nvCxnSpPr>
        <p:spPr>
          <a:xfrm flipH="1">
            <a:off x="5436096" y="2585884"/>
            <a:ext cx="576064" cy="108012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8" name="Овал 27"/>
          <p:cNvSpPr/>
          <p:nvPr/>
        </p:nvSpPr>
        <p:spPr>
          <a:xfrm>
            <a:off x="7308304" y="2481299"/>
            <a:ext cx="1274440" cy="1289291"/>
          </a:xfrm>
          <a:prstGeom prst="ellipse">
            <a:avLst/>
          </a:prstGeom>
          <a:solidFill>
            <a:schemeClr val="accent6">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tx1"/>
                </a:solidFill>
              </a:rPr>
              <a:t>Продавец</a:t>
            </a:r>
            <a:endParaRPr lang="ru-RU" sz="1200" dirty="0">
              <a:solidFill>
                <a:schemeClr val="tx1"/>
              </a:solidFill>
            </a:endParaRPr>
          </a:p>
        </p:txBody>
      </p:sp>
      <p:sp>
        <p:nvSpPr>
          <p:cNvPr id="46" name="Прямоугольник 45"/>
          <p:cNvSpPr/>
          <p:nvPr/>
        </p:nvSpPr>
        <p:spPr>
          <a:xfrm>
            <a:off x="4572000" y="1952836"/>
            <a:ext cx="2304256" cy="36004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Поглощение враждебное</a:t>
            </a:r>
            <a:endParaRPr lang="ru-RU" sz="1200" dirty="0"/>
          </a:p>
        </p:txBody>
      </p:sp>
      <p:sp>
        <p:nvSpPr>
          <p:cNvPr id="47" name="Прямоугольник 46"/>
          <p:cNvSpPr/>
          <p:nvPr/>
        </p:nvSpPr>
        <p:spPr>
          <a:xfrm>
            <a:off x="4644008" y="4257092"/>
            <a:ext cx="2304256" cy="36004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Слияние</a:t>
            </a:r>
            <a:endParaRPr lang="ru-RU" sz="1200" dirty="0"/>
          </a:p>
        </p:txBody>
      </p:sp>
      <p:sp>
        <p:nvSpPr>
          <p:cNvPr id="48" name="Овал 47"/>
          <p:cNvSpPr/>
          <p:nvPr/>
        </p:nvSpPr>
        <p:spPr>
          <a:xfrm>
            <a:off x="2843808" y="332656"/>
            <a:ext cx="1368152" cy="139138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tx1"/>
                </a:solidFill>
              </a:rPr>
              <a:t>Покупатель</a:t>
            </a:r>
            <a:endParaRPr lang="ru-RU" sz="1200" dirty="0">
              <a:solidFill>
                <a:schemeClr val="tx1"/>
              </a:solidFill>
            </a:endParaRPr>
          </a:p>
        </p:txBody>
      </p:sp>
      <p:sp>
        <p:nvSpPr>
          <p:cNvPr id="50" name="Овал 49"/>
          <p:cNvSpPr/>
          <p:nvPr/>
        </p:nvSpPr>
        <p:spPr>
          <a:xfrm>
            <a:off x="2843808" y="4761148"/>
            <a:ext cx="1368152" cy="1391386"/>
          </a:xfrm>
          <a:prstGeom prst="ellipse">
            <a:avLst/>
          </a:prstGeom>
          <a:solidFill>
            <a:schemeClr val="tx2">
              <a:lumMod val="20000"/>
              <a:lumOff val="8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tx1"/>
                </a:solidFill>
              </a:rPr>
              <a:t>Сторона 1</a:t>
            </a:r>
            <a:endParaRPr lang="ru-RU" sz="1200" dirty="0">
              <a:solidFill>
                <a:schemeClr val="tx1"/>
              </a:solidFill>
            </a:endParaRPr>
          </a:p>
        </p:txBody>
      </p:sp>
      <p:sp>
        <p:nvSpPr>
          <p:cNvPr id="51" name="Овал 50"/>
          <p:cNvSpPr/>
          <p:nvPr/>
        </p:nvSpPr>
        <p:spPr>
          <a:xfrm>
            <a:off x="7272300" y="4761148"/>
            <a:ext cx="1368152" cy="1391386"/>
          </a:xfrm>
          <a:prstGeom prst="ellipse">
            <a:avLst/>
          </a:prstGeom>
          <a:solidFill>
            <a:schemeClr val="tx2">
              <a:lumMod val="20000"/>
              <a:lumOff val="8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tx1"/>
                </a:solidFill>
              </a:rPr>
              <a:t>Сторона 2</a:t>
            </a:r>
            <a:endParaRPr lang="ru-RU" sz="1200" dirty="0">
              <a:solidFill>
                <a:schemeClr val="tx1"/>
              </a:solidFill>
            </a:endParaRPr>
          </a:p>
        </p:txBody>
      </p:sp>
      <p:sp>
        <p:nvSpPr>
          <p:cNvPr id="52" name="Овал 51"/>
          <p:cNvSpPr/>
          <p:nvPr/>
        </p:nvSpPr>
        <p:spPr>
          <a:xfrm>
            <a:off x="5074356" y="4831067"/>
            <a:ext cx="1368152" cy="1391386"/>
          </a:xfrm>
          <a:prstGeom prst="ellipse">
            <a:avLst/>
          </a:prstGeo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bg1"/>
                </a:solidFill>
              </a:rPr>
              <a:t>Новый бизнес</a:t>
            </a:r>
            <a:endParaRPr lang="ru-RU" sz="1200" dirty="0">
              <a:solidFill>
                <a:schemeClr val="bg1"/>
              </a:solidFill>
            </a:endParaRPr>
          </a:p>
        </p:txBody>
      </p:sp>
      <p:cxnSp>
        <p:nvCxnSpPr>
          <p:cNvPr id="53" name="Прямая со стрелкой 52"/>
          <p:cNvCxnSpPr/>
          <p:nvPr/>
        </p:nvCxnSpPr>
        <p:spPr>
          <a:xfrm>
            <a:off x="4572000" y="2935411"/>
            <a:ext cx="100811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4427984" y="5456841"/>
            <a:ext cx="52231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flipH="1">
            <a:off x="6615354" y="5456841"/>
            <a:ext cx="52180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Прямоугольник 60"/>
          <p:cNvSpPr/>
          <p:nvPr/>
        </p:nvSpPr>
        <p:spPr>
          <a:xfrm>
            <a:off x="4572000" y="1369102"/>
            <a:ext cx="2304256" cy="3600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Взаимное согласие сторон</a:t>
            </a:r>
            <a:endParaRPr lang="ru-RU" sz="1200" dirty="0"/>
          </a:p>
        </p:txBody>
      </p:sp>
      <p:sp>
        <p:nvSpPr>
          <p:cNvPr id="62" name="Прямоугольник 61"/>
          <p:cNvSpPr/>
          <p:nvPr/>
        </p:nvSpPr>
        <p:spPr>
          <a:xfrm>
            <a:off x="4572000" y="6273316"/>
            <a:ext cx="2304256" cy="3600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Взаимное согласие сторон</a:t>
            </a:r>
            <a:endParaRPr lang="ru-RU" sz="1200" dirty="0"/>
          </a:p>
        </p:txBody>
      </p:sp>
    </p:spTree>
    <p:extLst>
      <p:ext uri="{BB962C8B-B14F-4D97-AF65-F5344CB8AC3E}">
        <p14:creationId xmlns:p14="http://schemas.microsoft.com/office/powerpoint/2010/main" val="16343474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95536" y="332656"/>
            <a:ext cx="5904656" cy="612068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a:t>Валютный контроль </a:t>
            </a:r>
            <a:r>
              <a:rPr lang="ru-RU" sz="1200" dirty="0"/>
              <a:t>может выступать как механизм контроля со стороны государства за соблюдением резидентами и нерезидентами актов валютного законодательства Российской Федерации и актов органов валютного регулирования; как административная мера, применяемая государством для защиты финансовой самостоятельности, обеспечения стабильности денежной системы, укрепления курса национальной валюты и мобилизации валютных ресурсов; как форма нетарифного регулирования внешней торговли, аналогом которой может служить квотирование экспорта. Участники и виды валютного контроля:</a:t>
            </a:r>
          </a:p>
          <a:p>
            <a:endParaRPr lang="ru-RU" sz="1200" i="1" dirty="0" smtClean="0"/>
          </a:p>
          <a:p>
            <a:r>
              <a:rPr lang="ru-RU" sz="1200" i="1" dirty="0" smtClean="0"/>
              <a:t>Правительство </a:t>
            </a:r>
            <a:r>
              <a:rPr lang="ru-RU" sz="1200" i="1" dirty="0"/>
              <a:t>Российской Федерации – </a:t>
            </a:r>
            <a:r>
              <a:rPr lang="ru-RU" sz="1200" dirty="0"/>
              <a:t>осуществляет валютный контроль в форме наблюдения, итогом которого может быть издание подзаконного нормативного правового акта.</a:t>
            </a:r>
          </a:p>
          <a:p>
            <a:endParaRPr lang="ru-RU" sz="1200" i="1" dirty="0" smtClean="0"/>
          </a:p>
          <a:p>
            <a:r>
              <a:rPr lang="ru-RU" sz="1200" i="1" dirty="0" smtClean="0"/>
              <a:t>Уполномоченный </a:t>
            </a:r>
            <a:r>
              <a:rPr lang="ru-RU" sz="1200" i="1" dirty="0"/>
              <a:t>орган – Федеральная служба финансово-бюджетного надзора </a:t>
            </a:r>
            <a:r>
              <a:rPr lang="ru-RU" sz="1200" dirty="0"/>
              <a:t>осуществляет общий валютный контроль, который носит универсальный характер и является для данного органа исполнительной власти основным видом деятельности. </a:t>
            </a:r>
          </a:p>
          <a:p>
            <a:endParaRPr lang="ru-RU" sz="1200" i="1" dirty="0" smtClean="0"/>
          </a:p>
          <a:p>
            <a:r>
              <a:rPr lang="ru-RU" sz="1200" i="1" dirty="0" smtClean="0"/>
              <a:t>Органы </a:t>
            </a:r>
            <a:r>
              <a:rPr lang="ru-RU" sz="1200" i="1" dirty="0"/>
              <a:t>и агенты валютного контроля – </a:t>
            </a:r>
            <a:r>
              <a:rPr lang="ru-RU" sz="1200" dirty="0"/>
              <a:t>осуществляют специальную форму валютного контроля, которая не является их основным направлением деятельности. В рамках данной формы выделяются виды валютного контроля. </a:t>
            </a:r>
            <a:r>
              <a:rPr lang="ru-RU" sz="1200" i="1" dirty="0"/>
              <a:t>Банковский валютный контроль </a:t>
            </a:r>
            <a:r>
              <a:rPr lang="ru-RU" sz="1200" dirty="0"/>
              <a:t>осуществляется Банком России и подотчетными ему уполномоченными банками, которые одновременно являются и объектами и субъектами валютного контроля. </a:t>
            </a:r>
            <a:r>
              <a:rPr lang="ru-RU" sz="1200" i="1" dirty="0"/>
              <a:t>Таможенный валютный контроль </a:t>
            </a:r>
            <a:r>
              <a:rPr lang="ru-RU" sz="1200" dirty="0"/>
              <a:t> перемещения валютных ценностей через таможенную границу Российской Федерации осуществляют таможенные органы. </a:t>
            </a:r>
            <a:endParaRPr lang="ru-RU" sz="1200" dirty="0" smtClean="0"/>
          </a:p>
          <a:p>
            <a:endParaRPr lang="ru-RU" sz="1200" i="1" dirty="0"/>
          </a:p>
          <a:p>
            <a:r>
              <a:rPr lang="ru-RU" sz="1200" i="1" dirty="0" smtClean="0"/>
              <a:t>Налоговый </a:t>
            </a:r>
            <a:r>
              <a:rPr lang="ru-RU" sz="1200" i="1" dirty="0"/>
              <a:t>валютный контроль </a:t>
            </a:r>
            <a:r>
              <a:rPr lang="ru-RU" sz="1200" dirty="0"/>
              <a:t>в рамках своих полномочий проводят налоговые органы. </a:t>
            </a:r>
            <a:r>
              <a:rPr lang="ru-RU" sz="1200" i="1" dirty="0"/>
              <a:t>Валютный контроль на рынке ценных бумаг </a:t>
            </a:r>
            <a:r>
              <a:rPr lang="ru-RU" sz="1200" dirty="0"/>
              <a:t>осуществляют профессиональные участники рынка ценных бумаг, подотчетные Федеральной службе по финансовым рынкам.  </a:t>
            </a:r>
          </a:p>
          <a:p>
            <a:endParaRPr lang="ru-RU" sz="1200" dirty="0" smtClean="0"/>
          </a:p>
          <a:p>
            <a:r>
              <a:rPr lang="ru-RU" sz="1200" b="1" dirty="0" smtClean="0"/>
              <a:t>Понаморенко </a:t>
            </a:r>
            <a:r>
              <a:rPr lang="ru-RU" sz="1200" b="1" dirty="0"/>
              <a:t>В.Е.</a:t>
            </a:r>
            <a:r>
              <a:rPr lang="ru-RU" sz="1200" dirty="0"/>
              <a:t>, Валютное регулирование и валютный контроль, 2012, М., Омега-Л</a:t>
            </a:r>
          </a:p>
          <a:p>
            <a:pPr algn="ctr"/>
            <a:endParaRPr lang="ru-RU" sz="1200" dirty="0"/>
          </a:p>
        </p:txBody>
      </p:sp>
      <p:pic>
        <p:nvPicPr>
          <p:cNvPr id="8194" name="Picture 2" descr="C:\Users\User\Pictures\Литература\Понаморен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8055" y="332656"/>
            <a:ext cx="1830417" cy="28083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968054" y="3594720"/>
            <a:ext cx="1830417" cy="28586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000" dirty="0" smtClean="0"/>
              <a:t>Объекты, субъекты, органы и </a:t>
            </a:r>
          </a:p>
          <a:p>
            <a:pPr algn="ctr"/>
            <a:r>
              <a:rPr lang="ru-RU" sz="2000" dirty="0" smtClean="0"/>
              <a:t>агенты налогового контроля в России</a:t>
            </a:r>
            <a:endParaRPr lang="ru-RU" sz="2000" dirty="0"/>
          </a:p>
        </p:txBody>
      </p:sp>
    </p:spTree>
    <p:extLst>
      <p:ext uri="{BB962C8B-B14F-4D97-AF65-F5344CB8AC3E}">
        <p14:creationId xmlns:p14="http://schemas.microsoft.com/office/powerpoint/2010/main" val="9801613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03848" y="1052736"/>
            <a:ext cx="5472608" cy="540060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a:t>Общие правила предоставления документов и информации уполномоченным банкам </a:t>
            </a:r>
            <a:r>
              <a:rPr lang="ru-RU" sz="1200" dirty="0"/>
              <a:t>детально изложены в Инструкции 117-И Банка России. </a:t>
            </a:r>
            <a:endParaRPr lang="ru-RU" sz="1200" dirty="0" smtClean="0"/>
          </a:p>
          <a:p>
            <a:endParaRPr lang="ru-RU" sz="1200" dirty="0"/>
          </a:p>
          <a:p>
            <a:r>
              <a:rPr lang="ru-RU" sz="1200" dirty="0" smtClean="0"/>
              <a:t>Среди </a:t>
            </a:r>
            <a:r>
              <a:rPr lang="ru-RU" sz="1200" dirty="0"/>
              <a:t>них следует </a:t>
            </a:r>
            <a:r>
              <a:rPr lang="ru-RU" sz="1200" dirty="0" smtClean="0"/>
              <a:t>выделить: </a:t>
            </a:r>
          </a:p>
          <a:p>
            <a:endParaRPr lang="ru-RU" sz="1200" dirty="0" smtClean="0"/>
          </a:p>
          <a:p>
            <a:pPr marL="171450" indent="-171450">
              <a:buFont typeface="Wingdings" pitchFamily="2" charset="2"/>
              <a:buChar char="v"/>
            </a:pPr>
            <a:r>
              <a:rPr lang="ru-RU" sz="1200" dirty="0" smtClean="0"/>
              <a:t>паспорт </a:t>
            </a:r>
            <a:r>
              <a:rPr lang="ru-RU" sz="1200" dirty="0"/>
              <a:t>сделки и обосновывающие документы, которые проверяются банком не только на правильность оформления, но и на достоверность изложенных сведений. </a:t>
            </a:r>
            <a:endParaRPr lang="ru-RU" sz="1200" dirty="0" smtClean="0"/>
          </a:p>
          <a:p>
            <a:endParaRPr lang="ru-RU" sz="1200" dirty="0"/>
          </a:p>
          <a:p>
            <a:r>
              <a:rPr lang="ru-RU" sz="1200" dirty="0" smtClean="0"/>
              <a:t>Банк </a:t>
            </a:r>
            <a:r>
              <a:rPr lang="ru-RU" sz="1200" dirty="0"/>
              <a:t>может отказать в подписании паспорта сделки по следующим основаниям</a:t>
            </a:r>
            <a:r>
              <a:rPr lang="ru-RU" sz="1200" dirty="0" smtClean="0"/>
              <a:t>:</a:t>
            </a:r>
          </a:p>
          <a:p>
            <a:endParaRPr lang="ru-RU" sz="1200" dirty="0"/>
          </a:p>
          <a:p>
            <a:pPr marL="171450" lvl="0" indent="-171450">
              <a:buFont typeface="Wingdings" pitchFamily="2" charset="2"/>
              <a:buChar char="v"/>
            </a:pPr>
            <a:r>
              <a:rPr lang="ru-RU" sz="1200" dirty="0"/>
              <a:t>Несоответствие данных, содержащихся в контракте (кредитном договоре) данным, указанным в паспорте сделки;</a:t>
            </a:r>
          </a:p>
          <a:p>
            <a:pPr marL="171450" lvl="0" indent="-171450">
              <a:buFont typeface="Wingdings" pitchFamily="2" charset="2"/>
              <a:buChar char="v"/>
            </a:pPr>
            <a:r>
              <a:rPr lang="ru-RU" sz="1200" dirty="0"/>
              <a:t>Оформление паспорта сделки с нарушениями требований, установленных Инструкцией 117-И;</a:t>
            </a:r>
          </a:p>
          <a:p>
            <a:pPr marL="171450" lvl="0" indent="-171450">
              <a:buFont typeface="Wingdings" pitchFamily="2" charset="2"/>
              <a:buChar char="v"/>
            </a:pPr>
            <a:r>
              <a:rPr lang="ru-RU" sz="1200" dirty="0"/>
              <a:t>Непредставление резидентом в банк паспорта сделки обосновывающих документов.</a:t>
            </a:r>
          </a:p>
          <a:p>
            <a:pPr marL="171450" indent="-171450">
              <a:buFont typeface="Wingdings" pitchFamily="2" charset="2"/>
              <a:buChar char="v"/>
            </a:pPr>
            <a:r>
              <a:rPr lang="ru-RU" sz="1200" dirty="0"/>
              <a:t>Изучение уполномоченным банком предоставленных резидентом материалов осуществляется в соответствии с технологиями, изложенными в теме 6 курса.  </a:t>
            </a:r>
          </a:p>
          <a:p>
            <a:endParaRPr lang="ru-RU" sz="1200" dirty="0" smtClean="0"/>
          </a:p>
          <a:p>
            <a:r>
              <a:rPr lang="ru-RU" sz="1200" dirty="0" smtClean="0"/>
              <a:t>Сходным </a:t>
            </a:r>
            <a:r>
              <a:rPr lang="ru-RU" sz="1200" dirty="0"/>
              <a:t>образом организована деятельность иных уполномоченных органов и агентов валютного контроля</a:t>
            </a:r>
            <a:r>
              <a:rPr lang="ru-RU" sz="1200" dirty="0" smtClean="0"/>
              <a:t>.</a:t>
            </a:r>
          </a:p>
          <a:p>
            <a:endParaRPr lang="ru-RU" sz="1200" dirty="0"/>
          </a:p>
          <a:p>
            <a:r>
              <a:rPr lang="ru-RU" sz="1200" dirty="0"/>
              <a:t>За нарушения валютного законодательства предусмотрена </a:t>
            </a:r>
            <a:r>
              <a:rPr lang="ru-RU" sz="1200" dirty="0" smtClean="0"/>
              <a:t>правовая </a:t>
            </a:r>
            <a:r>
              <a:rPr lang="ru-RU" sz="1200" dirty="0"/>
              <a:t>ответственность в форме административной и уголовной.</a:t>
            </a:r>
          </a:p>
          <a:p>
            <a:pPr algn="ctr"/>
            <a:endParaRPr lang="ru-RU" sz="1200" dirty="0"/>
          </a:p>
        </p:txBody>
      </p:sp>
      <p:sp>
        <p:nvSpPr>
          <p:cNvPr id="2" name="Прямоугольник 1"/>
          <p:cNvSpPr/>
          <p:nvPr/>
        </p:nvSpPr>
        <p:spPr>
          <a:xfrm>
            <a:off x="395536" y="276964"/>
            <a:ext cx="3024336"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Оформление валютных сделок</a:t>
            </a:r>
            <a:endParaRPr lang="ru-RU" sz="1400" dirty="0"/>
          </a:p>
        </p:txBody>
      </p:sp>
      <p:pic>
        <p:nvPicPr>
          <p:cNvPr id="1026" name="Picture 2" descr="C:\Users\User\Pictures\iCATE5Y1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10" y="5024586"/>
            <a:ext cx="2543175" cy="14287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027" name="Picture 3" descr="C:\Users\User\Pictures\iCAE19UK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52736"/>
            <a:ext cx="2495550" cy="14287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028" name="Picture 4" descr="C:\Users\User\Pictures\iCAKOXM9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10" y="2996952"/>
            <a:ext cx="2466975" cy="14287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3738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32656"/>
            <a:ext cx="5904656" cy="612068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a:t>Административная ответственность </a:t>
            </a:r>
            <a:r>
              <a:rPr lang="ru-RU" sz="1200" dirty="0"/>
              <a:t>за нарушения валютного законодательства. </a:t>
            </a:r>
            <a:endParaRPr lang="ru-RU" sz="1200" dirty="0" smtClean="0"/>
          </a:p>
          <a:p>
            <a:endParaRPr lang="ru-RU" sz="1200" dirty="0"/>
          </a:p>
          <a:p>
            <a:r>
              <a:rPr lang="ru-RU" sz="1200" dirty="0" smtClean="0"/>
              <a:t>Должностные </a:t>
            </a:r>
            <a:r>
              <a:rPr lang="ru-RU" sz="1200" dirty="0"/>
              <a:t>лица таможенных органов вправе возбуждать дела об административных правонарушениях, предусмотренных ст. 15.25 Кодекса об административных правонарушениях (КоАП РФ), в случае обнаружения при осуществлении контроля валютных операций, связанных с перемещением товаров и транспортных средств через таможенную границу Российской Федерации, достаточных данных, указывающих на нарушение актов валютного законодательства Российской Федерации и актов органов валютного регулирования, совершенные на территории Российской Федерации. </a:t>
            </a:r>
          </a:p>
          <a:p>
            <a:r>
              <a:rPr lang="ru-RU" sz="1200" dirty="0"/>
              <a:t>Так, часть 1 указанной статьи предусматривает ответственность за осуществление незаконных валютных операций. </a:t>
            </a:r>
          </a:p>
          <a:p>
            <a:r>
              <a:rPr lang="ru-RU" sz="1200" dirty="0"/>
              <a:t>Часть 2 – за нарушение установленного порядка открытия счетов (вкладов) в банках, расположенных за пределами территории Российской Федерации. </a:t>
            </a:r>
          </a:p>
          <a:p>
            <a:r>
              <a:rPr lang="ru-RU" sz="1200" dirty="0"/>
              <a:t>Часть 4 – за невыполнение резидентом в установленный срок обязанности по получению на свои банковские счета в уполномоченных банках денежных средств, причитающихся за переданные нерезидентам товары, выполненные для нерезидентов работы, оказанные нерезидентам услуги либо за переданные нерезидентам информацию или результаты интеллектуальной деятельности, в том числе исключительные права на них. </a:t>
            </a:r>
          </a:p>
          <a:p>
            <a:r>
              <a:rPr lang="ru-RU" sz="1200" dirty="0"/>
              <a:t>Часть 5 – за невыполнение резидентом в установленный срок обязанности по возврату в Российскую Федерацию денежных средств, уплаченных нерезидентам за не ввезённые на таможенную территорию Российской Федерации (неполученные на таможенной территории Российской Федерации) товары, невыполненные работы, не оказанные услуги либо за непереданные информацию или результаты интеллектуальной деятельности, в том числе исключительные права на них.</a:t>
            </a:r>
          </a:p>
          <a:p>
            <a:r>
              <a:rPr lang="ru-RU" sz="1200" dirty="0"/>
              <a:t>Часть 6 – за несоблюдение установленных порядка или сроков представления форм учета и отчетности по валютным операциям, нарушение установленного порядка использования специального счета и (или) резервирования, нарушение установленных единых правил оформления паспортов сделок либо нарушение установленных сроков хранения учетных и отчетных документов или паспортов сделок</a:t>
            </a:r>
            <a:r>
              <a:rPr lang="ru-RU" sz="1200" dirty="0" smtClean="0"/>
              <a:t>.</a:t>
            </a:r>
            <a:endParaRPr lang="ru-RU" sz="1200" dirty="0"/>
          </a:p>
        </p:txBody>
      </p:sp>
      <p:pic>
        <p:nvPicPr>
          <p:cNvPr id="10242" name="Picture 2" descr="C:\Users\User\Pictures\Мошенничество\images (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622" y="332656"/>
            <a:ext cx="2233568" cy="16730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0243" name="Picture 3" descr="C:\Users\User\Pictures\Мошенничество\images (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564904"/>
            <a:ext cx="2286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User\Pictures\Мошенничество\загруженное.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0189" y="4960178"/>
            <a:ext cx="2286000" cy="14830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824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11767"/>
            <a:ext cx="7344816" cy="864096"/>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a:t>Уголовная ответственность </a:t>
            </a:r>
            <a:r>
              <a:rPr lang="ru-RU" sz="1200" dirty="0"/>
              <a:t>за нарушения валютного законодательства предусмотрена </a:t>
            </a:r>
            <a:endParaRPr lang="ru-RU" sz="1200" dirty="0" smtClean="0"/>
          </a:p>
          <a:p>
            <a:r>
              <a:rPr lang="ru-RU" sz="1200" dirty="0" smtClean="0"/>
              <a:t>рядом </a:t>
            </a:r>
            <a:r>
              <a:rPr lang="ru-RU" sz="1200" dirty="0"/>
              <a:t>статей Уголовного </a:t>
            </a:r>
            <a:r>
              <a:rPr lang="ru-RU" sz="1200" dirty="0" smtClean="0"/>
              <a:t>кодекса Российской Федерации:</a:t>
            </a:r>
            <a:endParaRPr lang="ru-RU" sz="1200" dirty="0"/>
          </a:p>
          <a:p>
            <a:pPr algn="ctr"/>
            <a:endParaRPr lang="ru-RU" sz="1200" dirty="0"/>
          </a:p>
        </p:txBody>
      </p:sp>
      <p:sp>
        <p:nvSpPr>
          <p:cNvPr id="5" name="Прямоугольник 4"/>
          <p:cNvSpPr/>
          <p:nvPr/>
        </p:nvSpPr>
        <p:spPr>
          <a:xfrm>
            <a:off x="323528" y="1396782"/>
            <a:ext cx="8424936" cy="1024106"/>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a:t>Статья 191.</a:t>
            </a:r>
            <a:r>
              <a:rPr lang="ru-RU" sz="1200" dirty="0"/>
              <a:t> Незаконный оборот драгоценных металлов, природных драгоценных камней или жемчуга</a:t>
            </a:r>
          </a:p>
          <a:p>
            <a:r>
              <a:rPr lang="ru-RU" sz="1200" b="1" dirty="0"/>
              <a:t>Статья 192. </a:t>
            </a:r>
            <a:r>
              <a:rPr lang="ru-RU" sz="1200" dirty="0"/>
              <a:t>Нарушение правил сдачи государству драгоценных металлов и драгоценных камней</a:t>
            </a:r>
          </a:p>
          <a:p>
            <a:r>
              <a:rPr lang="ru-RU" sz="1200" b="1" dirty="0"/>
              <a:t>Статья 193. </a:t>
            </a:r>
            <a:r>
              <a:rPr lang="ru-RU" sz="1200" dirty="0"/>
              <a:t>Невозвращение из-за границы средств в иностранной валюте</a:t>
            </a:r>
          </a:p>
        </p:txBody>
      </p:sp>
      <p:sp>
        <p:nvSpPr>
          <p:cNvPr id="6" name="Прямоугольник 5"/>
          <p:cNvSpPr/>
          <p:nvPr/>
        </p:nvSpPr>
        <p:spPr>
          <a:xfrm>
            <a:off x="323528" y="4617132"/>
            <a:ext cx="8424936" cy="19082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ru-RU" sz="1400" dirty="0" smtClean="0"/>
          </a:p>
          <a:p>
            <a:endParaRPr lang="ru-RU" sz="1400" dirty="0" smtClean="0"/>
          </a:p>
          <a:p>
            <a:r>
              <a:rPr lang="ru-RU" sz="1400" dirty="0" smtClean="0"/>
              <a:t>Вместе </a:t>
            </a:r>
            <a:r>
              <a:rPr lang="ru-RU" sz="1400" dirty="0"/>
              <a:t>с тем, практика показывает, что нарушения валютного законодательства часто являются внешней «безобидной формой» совершения иных уголовно наказуемых действий, включая организованную преступную деятельность, мошенничество, отмывание доходов, полученных преступным путем, и финансирование терроризма</a:t>
            </a:r>
            <a:r>
              <a:rPr lang="ru-RU" sz="1400" dirty="0" smtClean="0"/>
              <a:t>.</a:t>
            </a:r>
          </a:p>
          <a:p>
            <a:endParaRPr lang="ru-RU" sz="1400" dirty="0"/>
          </a:p>
          <a:p>
            <a:r>
              <a:rPr lang="ru-RU" sz="1400" dirty="0"/>
              <a:t>При осуществлении валютного контроля финансово-кредитные учреждения регулярно сталкиваются с ситуациями, когда денежные средства юридических и физических лиц – резидентов поступают из офшорных </a:t>
            </a:r>
            <a:r>
              <a:rPr lang="ru-RU" sz="1400" dirty="0" smtClean="0"/>
              <a:t>зон или в </a:t>
            </a:r>
            <a:r>
              <a:rPr lang="ru-RU" sz="1400" b="1" dirty="0" smtClean="0"/>
              <a:t>офшорные зоны</a:t>
            </a:r>
            <a:r>
              <a:rPr lang="ru-RU" sz="1400" dirty="0" smtClean="0"/>
              <a:t>.</a:t>
            </a:r>
            <a:endParaRPr lang="ru-RU" sz="1400" dirty="0"/>
          </a:p>
          <a:p>
            <a:r>
              <a:rPr lang="ru-RU" sz="1400" dirty="0"/>
              <a:t> </a:t>
            </a:r>
          </a:p>
          <a:p>
            <a:pPr algn="ctr"/>
            <a:endParaRPr lang="ru-RU" sz="1200" dirty="0"/>
          </a:p>
        </p:txBody>
      </p:sp>
      <p:pic>
        <p:nvPicPr>
          <p:cNvPr id="11266" name="Picture 2" descr="C:\Users\User\Pictures\Мошенничество\images (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7" y="2770187"/>
            <a:ext cx="2520280" cy="154534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1267" name="Picture 3" descr="C:\Users\User\Pictures\Мошенничество\images (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2798762"/>
            <a:ext cx="2448273" cy="151676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1268" name="Picture 4" descr="C:\Users\User\Pictures\Мошенничество\images (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770187"/>
            <a:ext cx="2492505" cy="154534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8" name="Picture 2" descr="C:\Users\User\Pictures\iCAQZ5NZ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375" y="311767"/>
            <a:ext cx="792329" cy="95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4360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95536" y="332656"/>
            <a:ext cx="8352928" cy="61206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r>
              <a:rPr lang="ru-RU" sz="1600" dirty="0" smtClean="0"/>
              <a:t>Компания «Успешный инвестор» (резидент Российской Федерации) 1 апреля 2012 года обратилась в один из российских банков с просьбой осуществить перевод денежных средств в сумме 150 млн. евро на счет компании «</a:t>
            </a:r>
            <a:r>
              <a:rPr lang="en-US" sz="1600" dirty="0" smtClean="0"/>
              <a:t>Net Weight Ltd.</a:t>
            </a:r>
            <a:r>
              <a:rPr lang="ru-RU" sz="1600" dirty="0" smtClean="0"/>
              <a:t>» (резидент Цейлона) в цейлонском банке «</a:t>
            </a:r>
            <a:r>
              <a:rPr lang="en-US" sz="1600" dirty="0" smtClean="0"/>
              <a:t>Leaf of Ceylon</a:t>
            </a:r>
            <a:r>
              <a:rPr lang="ru-RU" sz="1600" dirty="0" smtClean="0"/>
              <a:t>» в качестве 100%-й предоплаты за работы согласно договору от 8 марта 2012 года. «Успешный инвестор» представил в банк паспорт сделки и копию упомянутого договора на русском и английском языках.</a:t>
            </a:r>
          </a:p>
          <a:p>
            <a:endParaRPr lang="ru-RU" sz="1600" dirty="0"/>
          </a:p>
          <a:p>
            <a:r>
              <a:rPr lang="ru-RU" sz="1600" dirty="0" smtClean="0"/>
              <a:t>Отдел валютно-экспортного контроля банка принял документы, проверил их оформление на соответствие предъявляемым требованиям, удостоверился, что компания «Успешный инвестор» имеет расчетный счет в данном банке и пришел к выводу о возможности осуществления данной операции.</a:t>
            </a:r>
          </a:p>
          <a:p>
            <a:endParaRPr lang="ru-RU" sz="1600" dirty="0"/>
          </a:p>
          <a:p>
            <a:r>
              <a:rPr lang="ru-RU" sz="1600" dirty="0" smtClean="0"/>
              <a:t>Материалы поступили в отдел финансового мониторинга того же банка для рассмотрения предполагаемой сделки в рамках полномочий по ПОД/ФТ.</a:t>
            </a:r>
          </a:p>
          <a:p>
            <a:endParaRPr lang="ru-RU" sz="1600" dirty="0"/>
          </a:p>
          <a:p>
            <a:r>
              <a:rPr lang="ru-RU" sz="1600" dirty="0" smtClean="0"/>
              <a:t>Приступим к оценке материалов.</a:t>
            </a:r>
            <a:endParaRPr lang="ru-RU" sz="1600" dirty="0"/>
          </a:p>
        </p:txBody>
      </p:sp>
      <p:pic>
        <p:nvPicPr>
          <p:cNvPr id="6" name="Picture 2" descr="C:\Users\User\Pictures\Заставки рубрик\загруженное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341" y="639046"/>
            <a:ext cx="2103649" cy="1618824"/>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611560" y="686106"/>
            <a:ext cx="3456384" cy="9144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ru-RU" sz="8000" dirty="0" smtClean="0">
                <a:latin typeface="Mistral" pitchFamily="66" charset="0"/>
              </a:rPr>
              <a:t>Кейс</a:t>
            </a:r>
            <a:endParaRPr lang="ru-RU" sz="8000" dirty="0">
              <a:latin typeface="Mistral" pitchFamily="66" charset="0"/>
            </a:endParaRPr>
          </a:p>
        </p:txBody>
      </p:sp>
    </p:spTree>
    <p:extLst>
      <p:ext uri="{BB962C8B-B14F-4D97-AF65-F5344CB8AC3E}">
        <p14:creationId xmlns:p14="http://schemas.microsoft.com/office/powerpoint/2010/main" val="27002687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6"/>
            <a:ext cx="8352928" cy="61206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pPr marL="171450" indent="-171450">
              <a:buFont typeface="Wingdings" pitchFamily="2" charset="2"/>
              <a:buChar char="v"/>
            </a:pPr>
            <a:r>
              <a:rPr lang="ru-RU" sz="1200" dirty="0" smtClean="0"/>
              <a:t>Компания </a:t>
            </a:r>
            <a:r>
              <a:rPr lang="ru-RU" sz="1200" dirty="0"/>
              <a:t>«Успешный инвестор» </a:t>
            </a:r>
            <a:r>
              <a:rPr lang="ru-RU" sz="1200" dirty="0" smtClean="0"/>
              <a:t>создана 2 февраля 2012 года группой физических лиц, граждан Российской Федерации, уставный капитал 10 000 руб., сфера деятельности – торговая, посредническая. Расчетный счет в банке открыт 1 марта 2012 года. Оборот по счету с 1 марта по 1 апреля 2012 года – 0. Учредители компании в ЕГРЮЛ как участники других юридических лиц не значатся.</a:t>
            </a:r>
          </a:p>
          <a:p>
            <a:endParaRPr lang="ru-RU" sz="1200" dirty="0" smtClean="0"/>
          </a:p>
          <a:p>
            <a:pPr marL="171450" indent="-171450">
              <a:buFont typeface="Wingdings" pitchFamily="2" charset="2"/>
              <a:buChar char="v"/>
            </a:pPr>
            <a:r>
              <a:rPr lang="ru-RU" sz="1200" dirty="0"/>
              <a:t>Компания «</a:t>
            </a:r>
            <a:r>
              <a:rPr lang="en-US" sz="1200" dirty="0"/>
              <a:t>Net Weight Ltd.</a:t>
            </a:r>
            <a:r>
              <a:rPr lang="ru-RU" sz="1200" dirty="0"/>
              <a:t>»</a:t>
            </a:r>
            <a:r>
              <a:rPr lang="ru-RU" sz="1200" dirty="0" smtClean="0"/>
              <a:t>(Цейлон) банку неизвестна.</a:t>
            </a:r>
          </a:p>
          <a:p>
            <a:endParaRPr lang="ru-RU" sz="1200" dirty="0" smtClean="0"/>
          </a:p>
          <a:p>
            <a:pPr marL="171450" indent="-171450">
              <a:buFont typeface="Wingdings" pitchFamily="2" charset="2"/>
              <a:buChar char="v"/>
            </a:pPr>
            <a:r>
              <a:rPr lang="ru-RU" sz="1200" dirty="0" smtClean="0"/>
              <a:t>Цейлонский банк «</a:t>
            </a:r>
            <a:r>
              <a:rPr lang="en-US" sz="1200" dirty="0" smtClean="0"/>
              <a:t>Leaf of Ceylon</a:t>
            </a:r>
            <a:r>
              <a:rPr lang="ru-RU" sz="1200" dirty="0" smtClean="0"/>
              <a:t>» банку неизвестен.</a:t>
            </a:r>
          </a:p>
          <a:p>
            <a:endParaRPr lang="ru-RU" sz="1200" dirty="0" smtClean="0"/>
          </a:p>
          <a:p>
            <a:pPr marL="171450" indent="-171450">
              <a:buFont typeface="Wingdings" pitchFamily="2" charset="2"/>
              <a:buChar char="v"/>
            </a:pPr>
            <a:r>
              <a:rPr lang="ru-RU" sz="1200" dirty="0" smtClean="0"/>
              <a:t>Договор от </a:t>
            </a:r>
            <a:r>
              <a:rPr lang="ru-RU" sz="1200" dirty="0"/>
              <a:t>8 марта 2012 </a:t>
            </a:r>
            <a:r>
              <a:rPr lang="ru-RU" sz="1200" dirty="0" smtClean="0"/>
              <a:t>года между </a:t>
            </a:r>
            <a:r>
              <a:rPr lang="ru-RU" sz="1200" dirty="0"/>
              <a:t>компанией «Успешный инвестор» </a:t>
            </a:r>
            <a:r>
              <a:rPr lang="ru-RU" sz="1200" dirty="0" smtClean="0"/>
              <a:t>и компания </a:t>
            </a:r>
            <a:r>
              <a:rPr lang="ru-RU" sz="1200" dirty="0"/>
              <a:t>«</a:t>
            </a:r>
            <a:r>
              <a:rPr lang="en-US" sz="1200" dirty="0"/>
              <a:t>Net Weight Ltd.</a:t>
            </a:r>
            <a:r>
              <a:rPr lang="ru-RU" sz="1200" dirty="0"/>
              <a:t>» </a:t>
            </a:r>
            <a:r>
              <a:rPr lang="ru-RU" sz="1200" dirty="0" smtClean="0"/>
              <a:t>предусматривает подготовку бизнес-плана по развитию бизнеса компании </a:t>
            </a:r>
            <a:r>
              <a:rPr lang="ru-RU" sz="1200" dirty="0"/>
              <a:t>«Успешный инвестор» </a:t>
            </a:r>
            <a:r>
              <a:rPr lang="ru-RU" sz="1200" dirty="0" smtClean="0"/>
              <a:t>на территории Российской Федерации и стран Восточной Европы на период до 2020 года. Условия выполнения договора сторонами детально не оговорены. Расчеты между сторонами предусмотрены только в виде 100%-й предоплаты со стороны заказчика, что послужит основанием для начала исследовательских работ, которые должны быть выполнены в течение 12 месяцев.</a:t>
            </a:r>
          </a:p>
          <a:p>
            <a:r>
              <a:rPr lang="ru-RU" sz="1200" dirty="0" smtClean="0"/>
              <a:t> </a:t>
            </a:r>
          </a:p>
          <a:p>
            <a:pPr marL="171450" indent="-171450">
              <a:buFont typeface="Wingdings" pitchFamily="2" charset="2"/>
              <a:buChar char="v"/>
            </a:pPr>
            <a:r>
              <a:rPr lang="ru-RU" sz="1200" dirty="0" smtClean="0"/>
              <a:t>Российский участник отказался представить банку подлинный экземпляр договора, сославшись на особые условия его хранения (как ценного документа) у третьего лица.</a:t>
            </a:r>
          </a:p>
          <a:p>
            <a:endParaRPr lang="ru-RU" sz="1200" dirty="0" smtClean="0"/>
          </a:p>
          <a:p>
            <a:endParaRPr lang="ru-RU" sz="1200" dirty="0"/>
          </a:p>
        </p:txBody>
      </p:sp>
      <p:sp>
        <p:nvSpPr>
          <p:cNvPr id="5" name="Прямоугольник 4"/>
          <p:cNvSpPr/>
          <p:nvPr/>
        </p:nvSpPr>
        <p:spPr>
          <a:xfrm>
            <a:off x="611560" y="686106"/>
            <a:ext cx="3456384" cy="9144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ru-RU" sz="8000" dirty="0" smtClean="0">
                <a:latin typeface="Mistral" pitchFamily="66" charset="0"/>
              </a:rPr>
              <a:t>Кейс</a:t>
            </a:r>
            <a:endParaRPr lang="ru-RU" sz="8000" dirty="0">
              <a:latin typeface="Mistral" pitchFamily="66" charset="0"/>
            </a:endParaRPr>
          </a:p>
        </p:txBody>
      </p:sp>
      <p:pic>
        <p:nvPicPr>
          <p:cNvPr id="6" name="Picture 2" descr="C:\Users\User\Pictures\Заставки рубрик\загруженное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341" y="639046"/>
            <a:ext cx="2103649" cy="161882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653861" y="1700808"/>
            <a:ext cx="2304256" cy="457200"/>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dirty="0" smtClean="0"/>
              <a:t>Раскрытие информации</a:t>
            </a:r>
            <a:endParaRPr lang="ru-RU" sz="1600" dirty="0"/>
          </a:p>
        </p:txBody>
      </p:sp>
    </p:spTree>
    <p:extLst>
      <p:ext uri="{BB962C8B-B14F-4D97-AF65-F5344CB8AC3E}">
        <p14:creationId xmlns:p14="http://schemas.microsoft.com/office/powerpoint/2010/main" val="5728759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052736"/>
            <a:ext cx="5472608" cy="540060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lang="ru-RU" sz="1200" b="1" dirty="0" smtClean="0"/>
          </a:p>
          <a:p>
            <a:endParaRPr lang="ru-RU" sz="1400" b="1" dirty="0" smtClean="0"/>
          </a:p>
          <a:p>
            <a:r>
              <a:rPr lang="ru-RU" sz="1200" b="1" dirty="0" smtClean="0"/>
              <a:t>Стремление </a:t>
            </a:r>
            <a:r>
              <a:rPr lang="ru-RU" sz="1200" b="1" dirty="0"/>
              <a:t>к минимизации налогооблагаемой базы </a:t>
            </a:r>
            <a:r>
              <a:rPr lang="ru-RU" sz="1200" dirty="0"/>
              <a:t>(в лучшем случае) в период ликвидации системы колониализма привело к созданию в различных уголках планеты налоговых гаваней – офшорных зон</a:t>
            </a:r>
            <a:r>
              <a:rPr lang="ru-RU" sz="1200" dirty="0" smtClean="0"/>
              <a:t>.</a:t>
            </a:r>
          </a:p>
          <a:p>
            <a:endParaRPr lang="ru-RU" sz="1200" dirty="0"/>
          </a:p>
          <a:p>
            <a:r>
              <a:rPr lang="ru-RU" sz="1200" dirty="0"/>
              <a:t>По некоторым данным через офшорные зоны в настоящее время ежегодно </a:t>
            </a:r>
            <a:r>
              <a:rPr lang="ru-RU" sz="1200" dirty="0" smtClean="0"/>
              <a:t>проходит:</a:t>
            </a:r>
          </a:p>
          <a:p>
            <a:r>
              <a:rPr lang="ru-RU" sz="1200" dirty="0" smtClean="0"/>
              <a:t> </a:t>
            </a:r>
          </a:p>
          <a:p>
            <a:pPr marL="171450" indent="-171450">
              <a:buFont typeface="Wingdings" pitchFamily="2" charset="2"/>
              <a:buChar char="q"/>
            </a:pPr>
            <a:r>
              <a:rPr lang="ru-RU" sz="1200" dirty="0" smtClean="0"/>
              <a:t>более </a:t>
            </a:r>
            <a:r>
              <a:rPr lang="ru-RU" sz="1200" dirty="0"/>
              <a:t>половины мировой торговли, </a:t>
            </a:r>
            <a:endParaRPr lang="ru-RU" sz="1200" dirty="0" smtClean="0"/>
          </a:p>
          <a:p>
            <a:pPr marL="171450" indent="-171450">
              <a:buFont typeface="Wingdings" pitchFamily="2" charset="2"/>
              <a:buChar char="q"/>
            </a:pPr>
            <a:r>
              <a:rPr lang="ru-RU" sz="1200" dirty="0" smtClean="0"/>
              <a:t>более </a:t>
            </a:r>
            <a:r>
              <a:rPr lang="ru-RU" sz="1200" dirty="0"/>
              <a:t>половины всех банковских активов и </a:t>
            </a:r>
            <a:endParaRPr lang="ru-RU" sz="1200" dirty="0" smtClean="0"/>
          </a:p>
          <a:p>
            <a:pPr marL="171450" indent="-171450">
              <a:buFont typeface="Wingdings" pitchFamily="2" charset="2"/>
              <a:buChar char="q"/>
            </a:pPr>
            <a:r>
              <a:rPr lang="ru-RU" sz="1200" dirty="0" smtClean="0"/>
              <a:t>треть </a:t>
            </a:r>
            <a:r>
              <a:rPr lang="ru-RU" sz="1200" dirty="0"/>
              <a:t>прямых инвестиций, которые многонациональные корпорации делают за рубежом. </a:t>
            </a:r>
            <a:endParaRPr lang="ru-RU" sz="1200" dirty="0" smtClean="0"/>
          </a:p>
          <a:p>
            <a:pPr marL="171450" indent="-171450">
              <a:buFont typeface="Wingdings" pitchFamily="2" charset="2"/>
              <a:buChar char="q"/>
            </a:pPr>
            <a:r>
              <a:rPr lang="ru-RU" sz="1200" dirty="0" smtClean="0"/>
              <a:t>Примерно </a:t>
            </a:r>
            <a:r>
              <a:rPr lang="ru-RU" sz="1200" dirty="0"/>
              <a:t>85% международного банкинга и эмиссии облигаций происходит на так называемом еврорынке, не имеющей государственной принадлежности офшорной зоне, которая также будет рассмотрена. </a:t>
            </a:r>
            <a:endParaRPr lang="ru-RU" sz="1200" dirty="0" smtClean="0"/>
          </a:p>
          <a:p>
            <a:endParaRPr lang="ru-RU" sz="1200" dirty="0"/>
          </a:p>
          <a:p>
            <a:r>
              <a:rPr lang="ru-RU" sz="1200" dirty="0" smtClean="0"/>
              <a:t>По </a:t>
            </a:r>
            <a:r>
              <a:rPr lang="ru-RU" sz="1200" dirty="0"/>
              <a:t>оценкам Международного валютного фонда (2010 г.) только балансы мелких островных финансовых центров составили в общей сложности 18 триллионов долларов, а эта сумма равна примерно трети мирового ВВП. Государственное управление общего учета США сообщило (2008 г.), что 83 из 100 крупнейших американских корпораций имеют дочерние предприятия или филиалы в налоговых гаванях. Эксперты агентства </a:t>
            </a:r>
            <a:r>
              <a:rPr lang="en-US" sz="1200" dirty="0"/>
              <a:t>Tax Justice Network </a:t>
            </a:r>
            <a:r>
              <a:rPr lang="ru-RU" sz="1200" dirty="0"/>
              <a:t>провели исследование (2009 г.), согласно результатам которого 99 из 100 крупнейших компаний Европы использовали офшорные дочерние предприятия. В каждой стране ЕС к числу 99 относился банк.</a:t>
            </a:r>
          </a:p>
          <a:p>
            <a:endParaRPr lang="ru-RU" sz="1400" dirty="0" smtClean="0"/>
          </a:p>
          <a:p>
            <a:r>
              <a:rPr lang="ru-RU" sz="1200" b="1" dirty="0" smtClean="0"/>
              <a:t>Шэксон </a:t>
            </a:r>
            <a:r>
              <a:rPr lang="ru-RU" sz="1200" b="1" dirty="0"/>
              <a:t>Н.</a:t>
            </a:r>
            <a:r>
              <a:rPr lang="ru-RU" sz="1200" dirty="0"/>
              <a:t>, Люди, обокравшие мир, 2012, М., Коммерсант - Эксмо</a:t>
            </a:r>
          </a:p>
          <a:p>
            <a:endParaRPr lang="ru-RU" sz="1400" dirty="0"/>
          </a:p>
          <a:p>
            <a:pPr algn="ctr"/>
            <a:endParaRPr lang="ru-RU" sz="1200" dirty="0"/>
          </a:p>
        </p:txBody>
      </p:sp>
      <p:sp>
        <p:nvSpPr>
          <p:cNvPr id="6" name="Прямоугольник 5"/>
          <p:cNvSpPr/>
          <p:nvPr/>
        </p:nvSpPr>
        <p:spPr>
          <a:xfrm>
            <a:off x="395536" y="188640"/>
            <a:ext cx="3240360" cy="5760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solidFill>
                  <a:schemeClr val="tx1"/>
                </a:solidFill>
              </a:rPr>
              <a:t>Современные офшорные зоны </a:t>
            </a:r>
            <a:endParaRPr lang="ru-RU" sz="1400" dirty="0">
              <a:solidFill>
                <a:schemeClr val="tx1"/>
              </a:solidFill>
            </a:endParaRPr>
          </a:p>
        </p:txBody>
      </p:sp>
      <p:pic>
        <p:nvPicPr>
          <p:cNvPr id="12290" name="Picture 2" descr="C:\Users\User\Pictures\Литература\Николас Шэкс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687" y="1052736"/>
            <a:ext cx="2415932" cy="360779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350687" y="5157192"/>
            <a:ext cx="2415932" cy="1296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Активная работа с офшорами ведет к репутационным рискам</a:t>
            </a:r>
            <a:endParaRPr lang="ru-RU" dirty="0"/>
          </a:p>
        </p:txBody>
      </p:sp>
    </p:spTree>
    <p:extLst>
      <p:ext uri="{BB962C8B-B14F-4D97-AF65-F5344CB8AC3E}">
        <p14:creationId xmlns:p14="http://schemas.microsoft.com/office/powerpoint/2010/main" val="1236188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5" y="2348879"/>
            <a:ext cx="8397527" cy="406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1200" dirty="0" smtClean="0"/>
              <a:t>Федеральная разведывательная служба ФРГ (</a:t>
            </a:r>
            <a:r>
              <a:rPr lang="en-US" sz="1200" dirty="0" smtClean="0"/>
              <a:t>Bundesnachrichtendienst</a:t>
            </a:r>
            <a:r>
              <a:rPr lang="ru-RU" sz="1200" dirty="0" smtClean="0"/>
              <a:t> - </a:t>
            </a:r>
            <a:r>
              <a:rPr lang="en-US" sz="1200" dirty="0" smtClean="0"/>
              <a:t>BND</a:t>
            </a:r>
            <a:r>
              <a:rPr lang="ru-RU" sz="1200" dirty="0" smtClean="0"/>
              <a:t>) по вопросу о целесообразности оказания финансовой помощи Европейского союза банкам Кипра сообщило своему правительству:</a:t>
            </a:r>
          </a:p>
          <a:p>
            <a:endParaRPr lang="ru-RU" sz="1200" dirty="0"/>
          </a:p>
          <a:p>
            <a:r>
              <a:rPr lang="ru-RU" sz="1200" dirty="0" smtClean="0"/>
              <a:t>На счетах россиян в кипрских банках лежат 26 млрд. долларов, что превышает размер годового ВВП офшорного острова. Если средства из европейского стабилизационного фонда пойдут на поддержку банковской системы Кипра, то названные счета получат страховку.</a:t>
            </a:r>
          </a:p>
          <a:p>
            <a:endParaRPr lang="ru-RU" sz="1200" dirty="0"/>
          </a:p>
          <a:p>
            <a:r>
              <a:rPr lang="en-US" sz="1200" dirty="0" smtClean="0"/>
              <a:t>BND </a:t>
            </a:r>
            <a:r>
              <a:rPr lang="ru-RU" sz="1200" dirty="0" smtClean="0"/>
              <a:t>также обвиняет Кипр в предоставлении возможностей для отмывания денег. Официально республика приняла необходимые законы для противостояния этому, однако на деле они не применяются, утверждает служба разведки. По ее данным, отмывание денег возможно потому, что кипрские власти легко предоставляют богатым россиянам гражданство республики. Как следует из материалов </a:t>
            </a:r>
            <a:r>
              <a:rPr lang="en-US" sz="1200" dirty="0" smtClean="0"/>
              <a:t>BND</a:t>
            </a:r>
            <a:r>
              <a:rPr lang="ru-RU" sz="1200" dirty="0" smtClean="0"/>
              <a:t>, этим воспользовались уже 80 олигархов.</a:t>
            </a:r>
          </a:p>
          <a:p>
            <a:endParaRPr lang="ru-RU" sz="1200" dirty="0"/>
          </a:p>
          <a:p>
            <a:r>
              <a:rPr lang="ru-RU" sz="1200" dirty="0" smtClean="0"/>
              <a:t>Социал-демократическая партия ФРГ заявила, что одобрит выделение помощи Кипру только при условии решения проблем с бизнес-моделью страны. Там подчеркнули, что не намерены тратить деньги германских налогоплательщиков на обеспечение гарантий по кипрским счетам нелегальных доходов россиян. В начале октября 2012 г. международное рейтинговое агентство </a:t>
            </a:r>
            <a:r>
              <a:rPr lang="en-US" sz="1200" dirty="0" smtClean="0"/>
              <a:t>Moody’s </a:t>
            </a:r>
            <a:r>
              <a:rPr lang="ru-RU" sz="1200" dirty="0" smtClean="0"/>
              <a:t>понизило долгосрочный кредитный рейтинг Кипра с «Ва3» до «В3», прогноз по рейтингу – негативный. Агентство объяснило понижение большими сложностями в банковском секторе страны.</a:t>
            </a:r>
          </a:p>
          <a:p>
            <a:endParaRPr lang="ru-RU" sz="1200" dirty="0"/>
          </a:p>
          <a:p>
            <a:r>
              <a:rPr lang="en-US" sz="1200" dirty="0" smtClean="0">
                <a:hlinkClick r:id="rId3"/>
              </a:rPr>
              <a:t>www.finomenov.ru/economy/56232</a:t>
            </a:r>
            <a:endParaRPr lang="en-US" sz="1200" dirty="0" smtClean="0"/>
          </a:p>
          <a:p>
            <a:r>
              <a:rPr lang="en-US" sz="1200" dirty="0" smtClean="0">
                <a:hlinkClick r:id="rId4"/>
              </a:rPr>
              <a:t>www.rusichi-center.ru/e/3168554</a:t>
            </a:r>
            <a:r>
              <a:rPr lang="en-US" sz="1200" dirty="0" smtClean="0"/>
              <a:t>                                                                                                                                        </a:t>
            </a:r>
            <a:endParaRPr lang="ru-RU" sz="1200" dirty="0"/>
          </a:p>
        </p:txBody>
      </p:sp>
      <p:pic>
        <p:nvPicPr>
          <p:cNvPr id="13314" name="Picture 2" descr="C:\Users\User\Pictures\iCA2V9J7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5" y="476672"/>
            <a:ext cx="2112235" cy="158417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3315" name="Picture 3" descr="C:\Users\User\Pictures\iCA4WBON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7102" y="476672"/>
            <a:ext cx="1805961" cy="158417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843808" y="514060"/>
            <a:ext cx="3888432" cy="1546788"/>
          </a:xfrm>
          <a:prstGeom prst="rect">
            <a:avLst/>
          </a:prstGeom>
          <a:solidFill>
            <a:schemeClr val="bg2">
              <a:lumMod val="2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dirty="0" smtClean="0"/>
              <a:t>Позиция Федеральной разведывательной службы ФРГ по вопросу об оказании помощи Кипру</a:t>
            </a:r>
            <a:endParaRPr lang="ru-RU" dirty="0"/>
          </a:p>
        </p:txBody>
      </p:sp>
      <p:sp>
        <p:nvSpPr>
          <p:cNvPr id="6" name="Прямоугольник 5"/>
          <p:cNvSpPr/>
          <p:nvPr/>
        </p:nvSpPr>
        <p:spPr>
          <a:xfrm>
            <a:off x="7324870" y="5805264"/>
            <a:ext cx="1130424" cy="457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06</a:t>
            </a:r>
            <a:r>
              <a:rPr lang="ru-RU" sz="1200" dirty="0" smtClean="0"/>
              <a:t>.11.2012 г.</a:t>
            </a:r>
            <a:endParaRPr lang="ru-RU" sz="1200" dirty="0"/>
          </a:p>
        </p:txBody>
      </p:sp>
    </p:spTree>
    <p:extLst>
      <p:ext uri="{BB962C8B-B14F-4D97-AF65-F5344CB8AC3E}">
        <p14:creationId xmlns:p14="http://schemas.microsoft.com/office/powerpoint/2010/main" val="2210196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6"/>
            <a:ext cx="8208912" cy="2232248"/>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u="sng" dirty="0"/>
              <a:t>Европейские налоговые гавани</a:t>
            </a:r>
            <a:endParaRPr lang="ru-RU" sz="1200" dirty="0"/>
          </a:p>
          <a:p>
            <a:r>
              <a:rPr lang="ru-RU" sz="1200" i="1" dirty="0"/>
              <a:t>Австрия, Андорра, Бельгия, Лихтенштейн, Люксембург, о-ва Мадейра, Монако, Нидерланды, Швейцария</a:t>
            </a:r>
            <a:endParaRPr lang="ru-RU" sz="1200" dirty="0"/>
          </a:p>
          <a:p>
            <a:endParaRPr lang="ru-RU" sz="1200" u="sng" dirty="0" smtClean="0"/>
          </a:p>
          <a:p>
            <a:r>
              <a:rPr lang="ru-RU" sz="1200" u="sng" dirty="0" smtClean="0"/>
              <a:t>Лондонский </a:t>
            </a:r>
            <a:r>
              <a:rPr lang="ru-RU" sz="1200" u="sng" dirty="0"/>
              <a:t>Сити и подконтрольные территории</a:t>
            </a:r>
            <a:endParaRPr lang="ru-RU" sz="1200" dirty="0"/>
          </a:p>
          <a:p>
            <a:r>
              <a:rPr lang="ru-RU" sz="1200" i="1" dirty="0"/>
              <a:t>О-в Джерси, о-в Гернси (+о-ва Брику, Олдерни, Сарк), о-в Мэн, о-ва Каймановы, Гонконг, Гибралтар, Бермудские о-ва, Британские Виргинские о-ва, о-в Теркс, о-в Кипр, о-в Кайкос, о-в Маврикий, Сингапур, Багамские о-ва, Дубай, Ирландия, Вануату, Гана</a:t>
            </a:r>
            <a:endParaRPr lang="ru-RU" sz="1200" dirty="0"/>
          </a:p>
          <a:p>
            <a:endParaRPr lang="ru-RU" sz="1200" u="sng" dirty="0" smtClean="0"/>
          </a:p>
          <a:p>
            <a:r>
              <a:rPr lang="ru-RU" sz="1200" u="sng" dirty="0" smtClean="0"/>
              <a:t>Налоговые </a:t>
            </a:r>
            <a:r>
              <a:rPr lang="ru-RU" sz="1200" u="sng" dirty="0"/>
              <a:t>гавани США</a:t>
            </a:r>
            <a:endParaRPr lang="ru-RU" sz="1200" dirty="0"/>
          </a:p>
          <a:p>
            <a:r>
              <a:rPr lang="ru-RU" sz="1200" i="1" dirty="0"/>
              <a:t>Манхэттен (федеральный уровень), штат Флорида, штат Вайоминг, штат Делавэр, штат Невада, Американские Виргинские о-ва, Маршалловы о-ва, Либерия, Панама</a:t>
            </a:r>
            <a:endParaRPr lang="ru-RU" sz="1200" dirty="0"/>
          </a:p>
        </p:txBody>
      </p:sp>
      <p:sp>
        <p:nvSpPr>
          <p:cNvPr id="5" name="Прямоугольник 4"/>
          <p:cNvSpPr/>
          <p:nvPr/>
        </p:nvSpPr>
        <p:spPr>
          <a:xfrm>
            <a:off x="395536" y="5229200"/>
            <a:ext cx="8208912" cy="1224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sz="1200" dirty="0" smtClean="0"/>
          </a:p>
          <a:p>
            <a:pPr algn="ctr"/>
            <a:r>
              <a:rPr lang="ru-RU" sz="1200" b="1" dirty="0" smtClean="0"/>
              <a:t>Из </a:t>
            </a:r>
            <a:r>
              <a:rPr lang="ru-RU" sz="1200" b="1" dirty="0"/>
              <a:t>приведенных выше </a:t>
            </a:r>
            <a:r>
              <a:rPr lang="ru-RU" sz="1200" b="1" dirty="0" smtClean="0"/>
              <a:t>данных </a:t>
            </a:r>
            <a:r>
              <a:rPr lang="ru-RU" sz="1200" b="1" dirty="0"/>
              <a:t>становится ясно, что мир офшоров – это не горстка независимых островных государств, осуществляющих свое суверенное право устанавливать собственные законы и вводить налоговые системы, которые представляются им подходящими. На самом деле это несколько сетей влияния, контролируемых ведущими мировыми державами. Этими возможностями пользуются и транснациональные корпорации, а организованные преступные сообщества, и международные террористы.</a:t>
            </a:r>
          </a:p>
          <a:p>
            <a:pPr algn="ctr"/>
            <a:endParaRPr lang="ru-RU" sz="1200" dirty="0"/>
          </a:p>
        </p:txBody>
      </p:sp>
      <p:pic>
        <p:nvPicPr>
          <p:cNvPr id="14340" name="Picture 4" descr="C:\Users\User\Pictures\iCAW0NZ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68960"/>
            <a:ext cx="2381250" cy="14287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4341" name="Picture 5" descr="C:\Users\User\Pictures\Офшорные зоны\iCALB1M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920" y="3505968"/>
            <a:ext cx="2686050" cy="1428751"/>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User\Pictures\iCAY4AR3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948" y="2924944"/>
            <a:ext cx="2857500" cy="12954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6483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95536" y="332656"/>
            <a:ext cx="3888432"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Филиалы известных фирм в офшорах</a:t>
            </a:r>
            <a:endParaRPr lang="ru-RU" sz="1400" dirty="0"/>
          </a:p>
        </p:txBody>
      </p:sp>
      <p:sp>
        <p:nvSpPr>
          <p:cNvPr id="10" name="Прямоугольник 9"/>
          <p:cNvSpPr/>
          <p:nvPr/>
        </p:nvSpPr>
        <p:spPr>
          <a:xfrm>
            <a:off x="539552" y="941063"/>
            <a:ext cx="1584176" cy="3927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Перед банкротством</a:t>
            </a:r>
            <a:endParaRPr lang="ru-RU" sz="1000" dirty="0"/>
          </a:p>
        </p:txBody>
      </p:sp>
      <p:sp>
        <p:nvSpPr>
          <p:cNvPr id="6" name="Стрелка вправо 5"/>
          <p:cNvSpPr/>
          <p:nvPr/>
        </p:nvSpPr>
        <p:spPr>
          <a:xfrm>
            <a:off x="2025549" y="1799207"/>
            <a:ext cx="576064" cy="360040"/>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dirty="0"/>
          </a:p>
        </p:txBody>
      </p:sp>
      <p:sp>
        <p:nvSpPr>
          <p:cNvPr id="15" name="Овал 14"/>
          <p:cNvSpPr/>
          <p:nvPr/>
        </p:nvSpPr>
        <p:spPr>
          <a:xfrm>
            <a:off x="5940152" y="233182"/>
            <a:ext cx="1177280" cy="11729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dirty="0" smtClean="0"/>
              <a:t>692</a:t>
            </a:r>
          </a:p>
          <a:p>
            <a:pPr algn="ctr"/>
            <a:r>
              <a:rPr lang="ru-RU" sz="1000" dirty="0" smtClean="0"/>
              <a:t>Каймановы острова</a:t>
            </a:r>
            <a:endParaRPr lang="ru-RU" sz="1000" dirty="0"/>
          </a:p>
        </p:txBody>
      </p:sp>
      <p:sp>
        <p:nvSpPr>
          <p:cNvPr id="16" name="Овал 15"/>
          <p:cNvSpPr/>
          <p:nvPr/>
        </p:nvSpPr>
        <p:spPr>
          <a:xfrm>
            <a:off x="7452320" y="986338"/>
            <a:ext cx="1177280" cy="11729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dirty="0" smtClean="0"/>
              <a:t>119</a:t>
            </a:r>
          </a:p>
          <a:p>
            <a:pPr algn="ctr"/>
            <a:r>
              <a:rPr lang="ru-RU" sz="1000" dirty="0" smtClean="0"/>
              <a:t>острова Теркс и Кайкос</a:t>
            </a:r>
            <a:endParaRPr lang="ru-RU" sz="1000" dirty="0"/>
          </a:p>
        </p:txBody>
      </p:sp>
      <p:sp>
        <p:nvSpPr>
          <p:cNvPr id="18" name="Овал 17"/>
          <p:cNvSpPr/>
          <p:nvPr/>
        </p:nvSpPr>
        <p:spPr>
          <a:xfrm>
            <a:off x="4427984" y="2159248"/>
            <a:ext cx="1246544" cy="1290534"/>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dirty="0" smtClean="0"/>
              <a:t>8</a:t>
            </a:r>
          </a:p>
          <a:p>
            <a:pPr algn="ctr"/>
            <a:r>
              <a:rPr lang="ru-RU" sz="1000" dirty="0" smtClean="0"/>
              <a:t>Бермудские острова</a:t>
            </a:r>
            <a:endParaRPr lang="ru-RU" sz="1000" dirty="0"/>
          </a:p>
        </p:txBody>
      </p:sp>
      <p:cxnSp>
        <p:nvCxnSpPr>
          <p:cNvPr id="23" name="Прямая со стрелкой 22"/>
          <p:cNvCxnSpPr/>
          <p:nvPr/>
        </p:nvCxnSpPr>
        <p:spPr>
          <a:xfrm flipV="1">
            <a:off x="3995936" y="1052737"/>
            <a:ext cx="1800200" cy="5760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V="1">
            <a:off x="4067944" y="1572791"/>
            <a:ext cx="3240360" cy="2880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4067944" y="1988840"/>
            <a:ext cx="1872208" cy="720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Овал 31"/>
          <p:cNvSpPr/>
          <p:nvPr/>
        </p:nvSpPr>
        <p:spPr>
          <a:xfrm>
            <a:off x="730424" y="1376772"/>
            <a:ext cx="1202432" cy="122413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Enron</a:t>
            </a:r>
            <a:endParaRPr lang="ru-RU" sz="2000" dirty="0"/>
          </a:p>
        </p:txBody>
      </p:sp>
      <p:sp>
        <p:nvSpPr>
          <p:cNvPr id="35" name="Овал 34"/>
          <p:cNvSpPr/>
          <p:nvPr/>
        </p:nvSpPr>
        <p:spPr>
          <a:xfrm>
            <a:off x="2627784" y="1367159"/>
            <a:ext cx="1202432" cy="1224136"/>
          </a:xfrm>
          <a:prstGeom prst="ellipse">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dirty="0" smtClean="0">
                <a:solidFill>
                  <a:schemeClr val="tx1"/>
                </a:solidFill>
              </a:rPr>
              <a:t>881 филиал в офшорах</a:t>
            </a:r>
            <a:endParaRPr lang="ru-RU" sz="1200" dirty="0">
              <a:solidFill>
                <a:schemeClr val="tx1"/>
              </a:solidFill>
            </a:endParaRPr>
          </a:p>
        </p:txBody>
      </p:sp>
      <p:sp>
        <p:nvSpPr>
          <p:cNvPr id="37" name="Овал 36"/>
          <p:cNvSpPr/>
          <p:nvPr/>
        </p:nvSpPr>
        <p:spPr>
          <a:xfrm>
            <a:off x="6156176" y="1863210"/>
            <a:ext cx="1177280" cy="11729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dirty="0" smtClean="0"/>
              <a:t>43</a:t>
            </a:r>
            <a:r>
              <a:rPr lang="ru-RU" sz="1000" dirty="0" smtClean="0"/>
              <a:t> </a:t>
            </a:r>
          </a:p>
          <a:p>
            <a:pPr algn="ctr"/>
            <a:r>
              <a:rPr lang="ru-RU" sz="1000" dirty="0" smtClean="0"/>
              <a:t>остров Маврикий</a:t>
            </a:r>
            <a:endParaRPr lang="ru-RU" sz="1000" dirty="0"/>
          </a:p>
        </p:txBody>
      </p:sp>
      <p:sp>
        <p:nvSpPr>
          <p:cNvPr id="39" name="Овал 38"/>
          <p:cNvSpPr/>
          <p:nvPr/>
        </p:nvSpPr>
        <p:spPr>
          <a:xfrm>
            <a:off x="5674528" y="3284984"/>
            <a:ext cx="1273736" cy="1224136"/>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000" dirty="0" smtClean="0"/>
              <a:t>91 </a:t>
            </a:r>
          </a:p>
          <a:p>
            <a:pPr algn="ctr"/>
            <a:r>
              <a:rPr lang="ru-RU" sz="1000" dirty="0" smtClean="0"/>
              <a:t>Люксембург</a:t>
            </a:r>
            <a:endParaRPr lang="ru-RU" sz="1000" dirty="0"/>
          </a:p>
        </p:txBody>
      </p:sp>
      <p:cxnSp>
        <p:nvCxnSpPr>
          <p:cNvPr id="41" name="Прямая со стрелкой 40"/>
          <p:cNvCxnSpPr/>
          <p:nvPr/>
        </p:nvCxnSpPr>
        <p:spPr>
          <a:xfrm>
            <a:off x="3923928" y="2276872"/>
            <a:ext cx="504056" cy="1727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flipV="1">
            <a:off x="4896036" y="3969060"/>
            <a:ext cx="612068" cy="936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4752020" y="4509120"/>
            <a:ext cx="2268252" cy="3711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Овал 45"/>
          <p:cNvSpPr/>
          <p:nvPr/>
        </p:nvSpPr>
        <p:spPr>
          <a:xfrm>
            <a:off x="712945" y="3036119"/>
            <a:ext cx="1597528" cy="1584176"/>
          </a:xfrm>
          <a:prstGeom prst="ellipse">
            <a:avLst/>
          </a:prstGeom>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solidFill>
                  <a:schemeClr val="tx1"/>
                </a:solidFill>
              </a:rPr>
              <a:t>Citigroup</a:t>
            </a:r>
            <a:endParaRPr lang="ru-RU" sz="2000" dirty="0">
              <a:solidFill>
                <a:schemeClr val="tx1"/>
              </a:solidFill>
            </a:endParaRPr>
          </a:p>
        </p:txBody>
      </p:sp>
      <p:sp>
        <p:nvSpPr>
          <p:cNvPr id="47" name="Овал 46"/>
          <p:cNvSpPr/>
          <p:nvPr/>
        </p:nvSpPr>
        <p:spPr>
          <a:xfrm>
            <a:off x="1580827" y="4969435"/>
            <a:ext cx="1517849" cy="1512168"/>
          </a:xfrm>
          <a:prstGeom prst="ellipse">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tx1"/>
                </a:solidFill>
              </a:rPr>
              <a:t>News Corporation</a:t>
            </a:r>
            <a:endParaRPr lang="ru-RU" sz="1400" dirty="0">
              <a:solidFill>
                <a:schemeClr val="tx1"/>
              </a:solidFill>
            </a:endParaRPr>
          </a:p>
        </p:txBody>
      </p:sp>
      <p:sp>
        <p:nvSpPr>
          <p:cNvPr id="48" name="Овал 47"/>
          <p:cNvSpPr/>
          <p:nvPr/>
        </p:nvSpPr>
        <p:spPr>
          <a:xfrm>
            <a:off x="3281537" y="3476147"/>
            <a:ext cx="1393304" cy="1404156"/>
          </a:xfrm>
          <a:prstGeom prst="ellipse">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427</a:t>
            </a:r>
            <a:r>
              <a:rPr lang="ru-RU" sz="1200" dirty="0" smtClean="0">
                <a:solidFill>
                  <a:schemeClr val="tx1"/>
                </a:solidFill>
              </a:rPr>
              <a:t> филиалов в офшорах</a:t>
            </a:r>
            <a:endParaRPr lang="ru-RU" sz="1200" dirty="0">
              <a:solidFill>
                <a:schemeClr val="tx1"/>
              </a:solidFill>
            </a:endParaRPr>
          </a:p>
        </p:txBody>
      </p:sp>
      <p:sp>
        <p:nvSpPr>
          <p:cNvPr id="49" name="Овал 48"/>
          <p:cNvSpPr/>
          <p:nvPr/>
        </p:nvSpPr>
        <p:spPr>
          <a:xfrm>
            <a:off x="5351512" y="5039811"/>
            <a:ext cx="1393304" cy="1404156"/>
          </a:xfrm>
          <a:prstGeom prst="ellipse">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152</a:t>
            </a:r>
            <a:r>
              <a:rPr lang="ru-RU" sz="1200" dirty="0" smtClean="0">
                <a:solidFill>
                  <a:schemeClr val="tx1"/>
                </a:solidFill>
              </a:rPr>
              <a:t> филиал</a:t>
            </a:r>
            <a:r>
              <a:rPr lang="ru-RU" sz="1200" dirty="0">
                <a:solidFill>
                  <a:schemeClr val="tx1"/>
                </a:solidFill>
              </a:rPr>
              <a:t>а</a:t>
            </a:r>
            <a:r>
              <a:rPr lang="ru-RU" sz="1200" dirty="0" smtClean="0">
                <a:solidFill>
                  <a:schemeClr val="tx1"/>
                </a:solidFill>
              </a:rPr>
              <a:t> в офшорах</a:t>
            </a:r>
            <a:endParaRPr lang="ru-RU" sz="1200" dirty="0">
              <a:solidFill>
                <a:schemeClr val="tx1"/>
              </a:solidFill>
            </a:endParaRPr>
          </a:p>
        </p:txBody>
      </p:sp>
      <p:sp>
        <p:nvSpPr>
          <p:cNvPr id="50" name="Стрелка вправо 49"/>
          <p:cNvSpPr/>
          <p:nvPr/>
        </p:nvSpPr>
        <p:spPr>
          <a:xfrm rot="836461">
            <a:off x="2463933" y="3784864"/>
            <a:ext cx="648072" cy="360040"/>
          </a:xfrm>
          <a:prstGeom prst="rightArrow">
            <a:avLst/>
          </a:prstGeom>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1" name="Стрелка вправо 50"/>
          <p:cNvSpPr/>
          <p:nvPr/>
        </p:nvSpPr>
        <p:spPr>
          <a:xfrm>
            <a:off x="3229000" y="5545499"/>
            <a:ext cx="1973070" cy="360040"/>
          </a:xfrm>
          <a:prstGeom prst="rightArrow">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2" name="Овал 51"/>
          <p:cNvSpPr/>
          <p:nvPr/>
        </p:nvSpPr>
        <p:spPr>
          <a:xfrm>
            <a:off x="7117432" y="3897052"/>
            <a:ext cx="1273736" cy="1224136"/>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000" dirty="0" smtClean="0"/>
              <a:t>90 </a:t>
            </a:r>
          </a:p>
          <a:p>
            <a:pPr algn="ctr"/>
            <a:r>
              <a:rPr lang="ru-RU" sz="1000" dirty="0" smtClean="0"/>
              <a:t>Каймановы острова</a:t>
            </a:r>
            <a:endParaRPr lang="ru-RU" sz="1000" dirty="0"/>
          </a:p>
        </p:txBody>
      </p:sp>
    </p:spTree>
    <p:extLst>
      <p:ext uri="{BB962C8B-B14F-4D97-AF65-F5344CB8AC3E}">
        <p14:creationId xmlns:p14="http://schemas.microsoft.com/office/powerpoint/2010/main" val="2811670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71800" y="332654"/>
            <a:ext cx="6048672" cy="504058"/>
          </a:xfrm>
          <a:prstGeom prst="rect">
            <a:avLst/>
          </a:prstGeom>
          <a:solidFill>
            <a:schemeClr val="tx2">
              <a:lumMod val="60000"/>
              <a:lumOff val="40000"/>
            </a:schemeClr>
          </a:solidFill>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solidFill>
                  <a:schemeClr val="bg1"/>
                </a:solidFill>
              </a:rPr>
              <a:t>Формы сделок </a:t>
            </a:r>
            <a:r>
              <a:rPr lang="en-US" sz="1600" b="1" dirty="0">
                <a:solidFill>
                  <a:schemeClr val="bg1"/>
                </a:solidFill>
              </a:rPr>
              <a:t>M&amp;A </a:t>
            </a:r>
            <a:r>
              <a:rPr lang="ru-RU" sz="1600" dirty="0" smtClean="0">
                <a:solidFill>
                  <a:schemeClr val="bg1"/>
                </a:solidFill>
              </a:rPr>
              <a:t>за рубежом</a:t>
            </a:r>
            <a:endParaRPr lang="ru-RU" sz="1600" dirty="0">
              <a:solidFill>
                <a:schemeClr val="bg1"/>
              </a:solidFill>
            </a:endParaRPr>
          </a:p>
        </p:txBody>
      </p:sp>
      <p:sp>
        <p:nvSpPr>
          <p:cNvPr id="6" name="Прямоугольник 5"/>
          <p:cNvSpPr/>
          <p:nvPr/>
        </p:nvSpPr>
        <p:spPr>
          <a:xfrm>
            <a:off x="2806128" y="1124744"/>
            <a:ext cx="6014343" cy="5328592"/>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r>
              <a:rPr lang="en-US" sz="1200" b="1" dirty="0" smtClean="0">
                <a:solidFill>
                  <a:schemeClr val="tx2">
                    <a:lumMod val="75000"/>
                  </a:schemeClr>
                </a:solidFill>
              </a:rPr>
              <a:t>M&amp;A</a:t>
            </a:r>
            <a:r>
              <a:rPr lang="ru-RU" sz="1200" b="1" dirty="0" smtClean="0">
                <a:solidFill>
                  <a:schemeClr val="tx2">
                    <a:lumMod val="75000"/>
                  </a:schemeClr>
                </a:solidFill>
              </a:rPr>
              <a:t> </a:t>
            </a:r>
            <a:r>
              <a:rPr lang="ru-RU" sz="1200" dirty="0" smtClean="0">
                <a:solidFill>
                  <a:schemeClr val="tx2">
                    <a:lumMod val="75000"/>
                  </a:schemeClr>
                </a:solidFill>
              </a:rPr>
              <a:t>– </a:t>
            </a:r>
            <a:r>
              <a:rPr lang="en-US" sz="1200" dirty="0" smtClean="0">
                <a:solidFill>
                  <a:schemeClr val="tx2">
                    <a:lumMod val="75000"/>
                  </a:schemeClr>
                </a:solidFill>
              </a:rPr>
              <a:t>Mergers &amp; Acquisitions </a:t>
            </a:r>
            <a:r>
              <a:rPr lang="ru-RU" sz="1200" dirty="0" smtClean="0">
                <a:solidFill>
                  <a:schemeClr val="tx2">
                    <a:lumMod val="75000"/>
                  </a:schemeClr>
                </a:solidFill>
              </a:rPr>
              <a:t>(слияния и поглощения).</a:t>
            </a:r>
          </a:p>
          <a:p>
            <a:r>
              <a:rPr lang="ru-RU" sz="1200" dirty="0" smtClean="0">
                <a:solidFill>
                  <a:schemeClr val="tx2">
                    <a:lumMod val="75000"/>
                  </a:schemeClr>
                </a:solidFill>
              </a:rPr>
              <a:t>Среди основных форм расширения бизнеса в США и ряде развитых стран выделяют:</a:t>
            </a:r>
          </a:p>
          <a:p>
            <a:endParaRPr lang="ru-RU" sz="1200" dirty="0">
              <a:solidFill>
                <a:schemeClr val="tx2">
                  <a:lumMod val="75000"/>
                </a:schemeClr>
              </a:solidFill>
            </a:endParaRPr>
          </a:p>
          <a:p>
            <a:r>
              <a:rPr lang="ru-RU" sz="1200" u="sng" dirty="0" smtClean="0">
                <a:solidFill>
                  <a:schemeClr val="tx2">
                    <a:lumMod val="75000"/>
                  </a:schemeClr>
                </a:solidFill>
              </a:rPr>
              <a:t>Горизонтальная интеграция </a:t>
            </a:r>
            <a:r>
              <a:rPr lang="ru-RU" sz="1200" dirty="0" smtClean="0">
                <a:solidFill>
                  <a:schemeClr val="tx2">
                    <a:lumMod val="75000"/>
                  </a:schemeClr>
                </a:solidFill>
              </a:rPr>
              <a:t>– объединение компаний, занимающих одну и ту же рыночную нишу</a:t>
            </a:r>
          </a:p>
          <a:p>
            <a:r>
              <a:rPr lang="ru-RU" sz="1200" u="sng" dirty="0" smtClean="0">
                <a:solidFill>
                  <a:schemeClr val="tx2">
                    <a:lumMod val="75000"/>
                  </a:schemeClr>
                </a:solidFill>
              </a:rPr>
              <a:t>Вертикальная интеграция</a:t>
            </a:r>
            <a:r>
              <a:rPr lang="ru-RU" sz="1200" dirty="0" smtClean="0">
                <a:solidFill>
                  <a:schemeClr val="tx2">
                    <a:lumMod val="75000"/>
                  </a:schemeClr>
                </a:solidFill>
              </a:rPr>
              <a:t> – комбинация компаний разных уровней технологических переделов, нацеленных на повышение эффективности транзакций</a:t>
            </a:r>
          </a:p>
          <a:p>
            <a:r>
              <a:rPr lang="ru-RU" sz="1200" u="sng" dirty="0" smtClean="0">
                <a:solidFill>
                  <a:schemeClr val="tx2">
                    <a:lumMod val="75000"/>
                  </a:schemeClr>
                </a:solidFill>
              </a:rPr>
              <a:t>Конгломерат </a:t>
            </a:r>
            <a:r>
              <a:rPr lang="ru-RU" sz="1200" dirty="0" smtClean="0">
                <a:solidFill>
                  <a:schemeClr val="tx2">
                    <a:lumMod val="75000"/>
                  </a:schemeClr>
                </a:solidFill>
              </a:rPr>
              <a:t>– не столько производственная структура, сколько инвестиционная стратегия, которая предполагает постоянный пересмотр и переоценку портфеля активов различного профиля</a:t>
            </a:r>
          </a:p>
          <a:p>
            <a:r>
              <a:rPr lang="ru-RU" sz="1200" u="sng" dirty="0" smtClean="0">
                <a:solidFill>
                  <a:schemeClr val="tx2">
                    <a:lumMod val="75000"/>
                  </a:schemeClr>
                </a:solidFill>
              </a:rPr>
              <a:t>Совместное предприятие</a:t>
            </a:r>
            <a:r>
              <a:rPr lang="ru-RU" sz="1200" dirty="0" smtClean="0">
                <a:solidFill>
                  <a:schemeClr val="tx2">
                    <a:lumMod val="75000"/>
                  </a:schemeClr>
                </a:solidFill>
              </a:rPr>
              <a:t> – передача части активов отдельному предприятию</a:t>
            </a:r>
          </a:p>
          <a:p>
            <a:r>
              <a:rPr lang="ru-RU" sz="1200" u="sng" dirty="0" smtClean="0">
                <a:solidFill>
                  <a:schemeClr val="tx2">
                    <a:lumMod val="75000"/>
                  </a:schemeClr>
                </a:solidFill>
              </a:rPr>
              <a:t>Консорциум</a:t>
            </a:r>
            <a:r>
              <a:rPr lang="ru-RU" sz="1200" dirty="0" smtClean="0">
                <a:solidFill>
                  <a:schemeClr val="tx2">
                    <a:lumMod val="75000"/>
                  </a:schemeClr>
                </a:solidFill>
              </a:rPr>
              <a:t> – совместное предприятие по большому, значимому финансовому проекту с серьезными государственными гарантиями и участием финансовых институтов первой величины</a:t>
            </a:r>
          </a:p>
          <a:p>
            <a:r>
              <a:rPr lang="ru-RU" sz="1200" u="sng" dirty="0" smtClean="0">
                <a:solidFill>
                  <a:schemeClr val="tx2">
                    <a:lumMod val="75000"/>
                  </a:schemeClr>
                </a:solidFill>
              </a:rPr>
              <a:t>Холдинг</a:t>
            </a:r>
            <a:r>
              <a:rPr lang="ru-RU" sz="1200" dirty="0" smtClean="0">
                <a:solidFill>
                  <a:schemeClr val="tx2">
                    <a:lumMod val="75000"/>
                  </a:schemeClr>
                </a:solidFill>
              </a:rPr>
              <a:t> – компания, которая имеет контроль над другими (дочерними) компаниями. Последние также могут иметь дочерние предприятия. Жесткий холдинг – когда все входящие структуры контролирует головная компания. В мягком холдинге субординация осуществляется по феодальному принципу: вассал моего вассала – не мой вассал</a:t>
            </a:r>
          </a:p>
          <a:p>
            <a:r>
              <a:rPr lang="ru-RU" sz="1200" u="sng" dirty="0" smtClean="0">
                <a:solidFill>
                  <a:schemeClr val="tx2">
                    <a:lumMod val="75000"/>
                  </a:schemeClr>
                </a:solidFill>
              </a:rPr>
              <a:t>Альянс</a:t>
            </a:r>
            <a:r>
              <a:rPr lang="ru-RU" sz="1200" dirty="0" smtClean="0">
                <a:solidFill>
                  <a:schemeClr val="tx2">
                    <a:lumMod val="75000"/>
                  </a:schemeClr>
                </a:solidFill>
              </a:rPr>
              <a:t> – объединение долгосрочных альянсов и лицензий с партнерскими инвестициями для получения прибыли, оформляется договорами совместного участия</a:t>
            </a:r>
          </a:p>
          <a:p>
            <a:r>
              <a:rPr lang="ru-RU" sz="1200" u="sng" dirty="0" smtClean="0">
                <a:solidFill>
                  <a:schemeClr val="tx2">
                    <a:lumMod val="75000"/>
                  </a:schemeClr>
                </a:solidFill>
              </a:rPr>
              <a:t>Синдикат</a:t>
            </a:r>
            <a:r>
              <a:rPr lang="ru-RU" sz="1200" dirty="0" smtClean="0">
                <a:solidFill>
                  <a:schemeClr val="tx2">
                    <a:lumMod val="75000"/>
                  </a:schemeClr>
                </a:solidFill>
              </a:rPr>
              <a:t> – объединение ценовой и сбытовой политики фирм, входящих в синдикат без объединения капиталов</a:t>
            </a:r>
          </a:p>
          <a:p>
            <a:r>
              <a:rPr lang="ru-RU" sz="1200" u="sng" dirty="0" smtClean="0">
                <a:solidFill>
                  <a:schemeClr val="tx2">
                    <a:lumMod val="75000"/>
                  </a:schemeClr>
                </a:solidFill>
              </a:rPr>
              <a:t>Картель</a:t>
            </a:r>
            <a:r>
              <a:rPr lang="ru-RU" sz="1200" dirty="0" smtClean="0">
                <a:solidFill>
                  <a:schemeClr val="tx2">
                    <a:lumMod val="75000"/>
                  </a:schemeClr>
                </a:solidFill>
              </a:rPr>
              <a:t> – договоренность о единых ценах или разделе рынка между рыночными игроками. В большинстве стран картельное соглашение является уголовным преступлением, нарушающим антимонопольное законодательство</a:t>
            </a:r>
          </a:p>
          <a:p>
            <a:r>
              <a:rPr lang="ru-RU" sz="1200" u="sng" dirty="0" smtClean="0">
                <a:solidFill>
                  <a:schemeClr val="tx2">
                    <a:lumMod val="75000"/>
                  </a:schemeClr>
                </a:solidFill>
              </a:rPr>
              <a:t>Слияния и поглощения</a:t>
            </a:r>
            <a:r>
              <a:rPr lang="ru-RU" sz="1200" dirty="0" smtClean="0">
                <a:solidFill>
                  <a:schemeClr val="tx2">
                    <a:lumMod val="75000"/>
                  </a:schemeClr>
                </a:solidFill>
              </a:rPr>
              <a:t> – инструмент для образования альянсов и новых компаний, вариант корпоративного развития</a:t>
            </a:r>
            <a:endParaRPr lang="ru-RU" sz="1200" u="sng" dirty="0" smtClean="0">
              <a:solidFill>
                <a:schemeClr val="tx2">
                  <a:lumMod val="75000"/>
                </a:schemeClr>
              </a:solidFill>
            </a:endParaRPr>
          </a:p>
          <a:p>
            <a:endParaRPr lang="ru-RU" sz="1200" u="sng" dirty="0">
              <a:solidFill>
                <a:schemeClr val="tx2">
                  <a:lumMod val="75000"/>
                </a:schemeClr>
              </a:solidFill>
            </a:endParaRPr>
          </a:p>
        </p:txBody>
      </p:sp>
      <p:sp>
        <p:nvSpPr>
          <p:cNvPr id="7" name="Прямоугольник 6"/>
          <p:cNvSpPr/>
          <p:nvPr/>
        </p:nvSpPr>
        <p:spPr>
          <a:xfrm>
            <a:off x="467544" y="5373216"/>
            <a:ext cx="2016224" cy="1080120"/>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solidFill>
                  <a:schemeClr val="tx2">
                    <a:lumMod val="75000"/>
                  </a:schemeClr>
                </a:solidFill>
              </a:rPr>
              <a:t>Борисов Ю.Д., Рейдерские захваты – узаконенный разбой, 2008, М. – СПб., Питер, стр. 13-17</a:t>
            </a:r>
            <a:endParaRPr lang="ru-RU" sz="1200" dirty="0">
              <a:solidFill>
                <a:schemeClr val="tx2">
                  <a:lumMod val="75000"/>
                </a:schemeClr>
              </a:solidFill>
            </a:endParaRPr>
          </a:p>
        </p:txBody>
      </p:sp>
      <p:sp>
        <p:nvSpPr>
          <p:cNvPr id="9" name="Прямоугольник 8"/>
          <p:cNvSpPr/>
          <p:nvPr/>
        </p:nvSpPr>
        <p:spPr>
          <a:xfrm>
            <a:off x="1018456" y="4365104"/>
            <a:ext cx="914400" cy="504056"/>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M&amp;A</a:t>
            </a:r>
            <a:endParaRPr lang="ru-RU" sz="2000" b="1" dirty="0"/>
          </a:p>
        </p:txBody>
      </p:sp>
      <p:pic>
        <p:nvPicPr>
          <p:cNvPr id="10" name="Picture 5" descr="C:\Users\User\Pictures\Литература\Юрий Борисо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4"/>
            <a:ext cx="2016224" cy="287665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738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a:xfrm>
            <a:off x="421760" y="1052736"/>
            <a:ext cx="914400" cy="914400"/>
          </a:xfrm>
          <a:prstGeom prst="ellipse">
            <a:avLst/>
          </a:prstGeo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Овал 6"/>
          <p:cNvSpPr/>
          <p:nvPr/>
        </p:nvSpPr>
        <p:spPr>
          <a:xfrm>
            <a:off x="852736" y="1421160"/>
            <a:ext cx="914400" cy="914400"/>
          </a:xfrm>
          <a:prstGeom prst="ellipse">
            <a:avLst/>
          </a:prstGeo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Овал 7"/>
          <p:cNvSpPr/>
          <p:nvPr/>
        </p:nvSpPr>
        <p:spPr>
          <a:xfrm>
            <a:off x="904597" y="4797152"/>
            <a:ext cx="914400" cy="914400"/>
          </a:xfrm>
          <a:prstGeom prst="ellipse">
            <a:avLst/>
          </a:prstGeo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p:cNvSpPr/>
          <p:nvPr/>
        </p:nvSpPr>
        <p:spPr>
          <a:xfrm>
            <a:off x="788235" y="1878360"/>
            <a:ext cx="1147123" cy="1165448"/>
          </a:xfrm>
          <a:prstGeom prst="ellipse">
            <a:avLst/>
          </a:prstGeo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Клиенты</a:t>
            </a:r>
            <a:endParaRPr lang="ru-RU" sz="1200" dirty="0"/>
          </a:p>
        </p:txBody>
      </p:sp>
      <p:sp>
        <p:nvSpPr>
          <p:cNvPr id="10" name="Овал 9"/>
          <p:cNvSpPr/>
          <p:nvPr/>
        </p:nvSpPr>
        <p:spPr>
          <a:xfrm>
            <a:off x="288294" y="2586608"/>
            <a:ext cx="914400" cy="914400"/>
          </a:xfrm>
          <a:prstGeom prst="ellipse">
            <a:avLst/>
          </a:prstGeo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Овал 10"/>
          <p:cNvSpPr/>
          <p:nvPr/>
        </p:nvSpPr>
        <p:spPr>
          <a:xfrm>
            <a:off x="718433" y="3501008"/>
            <a:ext cx="914400" cy="914400"/>
          </a:xfrm>
          <a:prstGeom prst="ellipse">
            <a:avLst/>
          </a:prstGeo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Овал 11"/>
          <p:cNvSpPr/>
          <p:nvPr/>
        </p:nvSpPr>
        <p:spPr>
          <a:xfrm>
            <a:off x="395536" y="4509120"/>
            <a:ext cx="914400" cy="914400"/>
          </a:xfrm>
          <a:prstGeom prst="ellipse">
            <a:avLst/>
          </a:prstGeo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Овал 12"/>
          <p:cNvSpPr/>
          <p:nvPr/>
        </p:nvSpPr>
        <p:spPr>
          <a:xfrm>
            <a:off x="434997" y="5589240"/>
            <a:ext cx="914400" cy="914400"/>
          </a:xfrm>
          <a:prstGeom prst="ellipse">
            <a:avLst/>
          </a:prstGeo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Овал 18"/>
          <p:cNvSpPr/>
          <p:nvPr/>
        </p:nvSpPr>
        <p:spPr>
          <a:xfrm>
            <a:off x="3024678" y="2245247"/>
            <a:ext cx="1224136" cy="1224136"/>
          </a:xfrm>
          <a:prstGeom prst="ellipse">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Appleby</a:t>
            </a:r>
            <a:endParaRPr lang="ru-RU" sz="1200" dirty="0">
              <a:solidFill>
                <a:schemeClr val="tx1"/>
              </a:solidFill>
            </a:endParaRPr>
          </a:p>
        </p:txBody>
      </p:sp>
      <p:sp>
        <p:nvSpPr>
          <p:cNvPr id="20" name="Овал 19"/>
          <p:cNvSpPr/>
          <p:nvPr/>
        </p:nvSpPr>
        <p:spPr>
          <a:xfrm>
            <a:off x="3836504" y="2734072"/>
            <a:ext cx="1224136" cy="1224136"/>
          </a:xfrm>
          <a:prstGeom prst="ellipse">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Carey Olsen</a:t>
            </a:r>
            <a:endParaRPr lang="ru-RU" sz="1200" dirty="0">
              <a:solidFill>
                <a:schemeClr val="tx1"/>
              </a:solidFill>
            </a:endParaRPr>
          </a:p>
        </p:txBody>
      </p:sp>
      <p:sp>
        <p:nvSpPr>
          <p:cNvPr id="21" name="Овал 20"/>
          <p:cNvSpPr/>
          <p:nvPr/>
        </p:nvSpPr>
        <p:spPr>
          <a:xfrm>
            <a:off x="2863951" y="3191272"/>
            <a:ext cx="1224136" cy="1224136"/>
          </a:xfrm>
          <a:prstGeom prst="ellipse">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Conyers</a:t>
            </a:r>
            <a:endParaRPr lang="ru-RU" sz="1200" dirty="0">
              <a:solidFill>
                <a:schemeClr val="tx1"/>
              </a:solidFill>
            </a:endParaRPr>
          </a:p>
        </p:txBody>
      </p:sp>
      <p:sp>
        <p:nvSpPr>
          <p:cNvPr id="22" name="Овал 21"/>
          <p:cNvSpPr/>
          <p:nvPr/>
        </p:nvSpPr>
        <p:spPr>
          <a:xfrm>
            <a:off x="3789146" y="3742184"/>
            <a:ext cx="1224136" cy="1224136"/>
          </a:xfrm>
          <a:prstGeom prst="ellipse">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Maples and Calder</a:t>
            </a:r>
            <a:endParaRPr lang="ru-RU" sz="1200" dirty="0">
              <a:solidFill>
                <a:schemeClr val="tx1"/>
              </a:solidFill>
            </a:endParaRPr>
          </a:p>
        </p:txBody>
      </p:sp>
      <p:sp>
        <p:nvSpPr>
          <p:cNvPr id="23" name="Овал 22"/>
          <p:cNvSpPr/>
          <p:nvPr/>
        </p:nvSpPr>
        <p:spPr>
          <a:xfrm>
            <a:off x="2887020" y="4525942"/>
            <a:ext cx="1361794" cy="1379004"/>
          </a:xfrm>
          <a:prstGeom prst="ellipse">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Mourant du Feu&amp;Jeune</a:t>
            </a:r>
            <a:endParaRPr lang="ru-RU" sz="1200" dirty="0">
              <a:solidFill>
                <a:schemeClr val="tx1"/>
              </a:solidFill>
            </a:endParaRPr>
          </a:p>
        </p:txBody>
      </p:sp>
      <p:sp>
        <p:nvSpPr>
          <p:cNvPr id="24" name="Овал 23"/>
          <p:cNvSpPr/>
          <p:nvPr/>
        </p:nvSpPr>
        <p:spPr>
          <a:xfrm>
            <a:off x="3487762" y="1461219"/>
            <a:ext cx="1224136" cy="1224136"/>
          </a:xfrm>
          <a:prstGeom prst="ellipse">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Ozannes</a:t>
            </a:r>
            <a:endParaRPr lang="ru-RU" sz="1200" dirty="0">
              <a:solidFill>
                <a:schemeClr val="tx1"/>
              </a:solidFill>
            </a:endParaRPr>
          </a:p>
        </p:txBody>
      </p:sp>
      <p:sp>
        <p:nvSpPr>
          <p:cNvPr id="25" name="Овал 24"/>
          <p:cNvSpPr/>
          <p:nvPr/>
        </p:nvSpPr>
        <p:spPr>
          <a:xfrm>
            <a:off x="3671900" y="5402596"/>
            <a:ext cx="1224136" cy="1224136"/>
          </a:xfrm>
          <a:prstGeom prst="ellipse">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Walkers</a:t>
            </a:r>
            <a:endParaRPr lang="ru-RU" sz="1200" dirty="0">
              <a:solidFill>
                <a:schemeClr val="tx1"/>
              </a:solidFill>
            </a:endParaRPr>
          </a:p>
        </p:txBody>
      </p:sp>
      <p:sp>
        <p:nvSpPr>
          <p:cNvPr id="28" name="Прямоугольник 27"/>
          <p:cNvSpPr/>
          <p:nvPr/>
        </p:nvSpPr>
        <p:spPr>
          <a:xfrm>
            <a:off x="5796136" y="332656"/>
            <a:ext cx="3096344" cy="6294076"/>
          </a:xfrm>
          <a:prstGeom prst="rect">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Перечень правовых услуг в офшорах</a:t>
            </a:r>
          </a:p>
          <a:p>
            <a:pPr algn="ctr"/>
            <a:endParaRPr lang="ru-RU" sz="1400" dirty="0" smtClean="0"/>
          </a:p>
          <a:p>
            <a:pPr algn="ctr"/>
            <a:endParaRPr lang="ru-RU" sz="1400" dirty="0"/>
          </a:p>
          <a:p>
            <a:pPr algn="ctr"/>
            <a:endParaRPr lang="ru-RU" sz="1400" dirty="0" smtClean="0"/>
          </a:p>
          <a:p>
            <a:pPr algn="ctr"/>
            <a:endParaRPr lang="ru-RU" sz="1400" dirty="0"/>
          </a:p>
          <a:p>
            <a:pPr algn="ctr"/>
            <a:endParaRPr lang="ru-RU" sz="1400" dirty="0" smtClean="0"/>
          </a:p>
          <a:p>
            <a:pPr algn="ctr"/>
            <a:endParaRPr lang="ru-RU" sz="1400" dirty="0"/>
          </a:p>
          <a:p>
            <a:pPr algn="ctr"/>
            <a:endParaRPr lang="ru-RU" sz="1400" dirty="0" smtClean="0"/>
          </a:p>
          <a:p>
            <a:pPr algn="ctr"/>
            <a:endParaRPr lang="ru-RU" sz="1400" dirty="0"/>
          </a:p>
          <a:p>
            <a:pPr algn="ctr"/>
            <a:endParaRPr lang="ru-RU" sz="1400" dirty="0" smtClean="0"/>
          </a:p>
          <a:p>
            <a:pPr algn="ctr"/>
            <a:endParaRPr lang="ru-RU" sz="1400" dirty="0"/>
          </a:p>
          <a:p>
            <a:pPr algn="ctr"/>
            <a:endParaRPr lang="ru-RU" sz="1400" dirty="0" smtClean="0"/>
          </a:p>
          <a:p>
            <a:pPr algn="ctr"/>
            <a:endParaRPr lang="ru-RU" sz="1400" dirty="0"/>
          </a:p>
          <a:p>
            <a:pPr algn="ctr"/>
            <a:endParaRPr lang="ru-RU" sz="1400" dirty="0" smtClean="0"/>
          </a:p>
          <a:p>
            <a:pPr algn="ctr"/>
            <a:endParaRPr lang="ru-RU" sz="1400" dirty="0"/>
          </a:p>
          <a:p>
            <a:pPr algn="ctr"/>
            <a:endParaRPr lang="ru-RU" sz="1400" dirty="0" smtClean="0"/>
          </a:p>
          <a:p>
            <a:pPr algn="ctr"/>
            <a:endParaRPr lang="ru-RU" sz="1400" dirty="0"/>
          </a:p>
          <a:p>
            <a:pPr algn="ctr"/>
            <a:endParaRPr lang="ru-RU" sz="1400" dirty="0" smtClean="0"/>
          </a:p>
          <a:p>
            <a:pPr algn="ctr"/>
            <a:endParaRPr lang="ru-RU" sz="1400" dirty="0"/>
          </a:p>
          <a:p>
            <a:pPr algn="ctr"/>
            <a:endParaRPr lang="ru-RU" sz="1400" dirty="0" smtClean="0"/>
          </a:p>
          <a:p>
            <a:pPr algn="ctr"/>
            <a:endParaRPr lang="ru-RU" sz="1400" dirty="0"/>
          </a:p>
          <a:p>
            <a:pPr algn="ctr"/>
            <a:endParaRPr lang="ru-RU" sz="1400" dirty="0" smtClean="0"/>
          </a:p>
          <a:p>
            <a:pPr algn="ctr"/>
            <a:endParaRPr lang="ru-RU" sz="1400" dirty="0"/>
          </a:p>
          <a:p>
            <a:pPr algn="ctr"/>
            <a:endParaRPr lang="ru-RU" sz="1400" dirty="0" smtClean="0"/>
          </a:p>
          <a:p>
            <a:pPr algn="ctr"/>
            <a:endParaRPr lang="ru-RU" sz="1400" dirty="0"/>
          </a:p>
          <a:p>
            <a:pPr algn="ctr"/>
            <a:endParaRPr lang="ru-RU" sz="1400" dirty="0" smtClean="0"/>
          </a:p>
          <a:p>
            <a:pPr algn="ctr"/>
            <a:endParaRPr lang="ru-RU" sz="1400" dirty="0"/>
          </a:p>
          <a:p>
            <a:pPr algn="ctr"/>
            <a:endParaRPr lang="ru-RU" sz="1400" dirty="0"/>
          </a:p>
        </p:txBody>
      </p:sp>
      <p:sp>
        <p:nvSpPr>
          <p:cNvPr id="30" name="Прямоугольник 29"/>
          <p:cNvSpPr/>
          <p:nvPr/>
        </p:nvSpPr>
        <p:spPr>
          <a:xfrm>
            <a:off x="5364088" y="1106969"/>
            <a:ext cx="309634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«оптимизация налогообложения»</a:t>
            </a:r>
            <a:endParaRPr lang="ru-RU" sz="1400" dirty="0"/>
          </a:p>
        </p:txBody>
      </p:sp>
      <p:sp>
        <p:nvSpPr>
          <p:cNvPr id="31" name="Прямоугольник 30"/>
          <p:cNvSpPr/>
          <p:nvPr/>
        </p:nvSpPr>
        <p:spPr>
          <a:xfrm>
            <a:off x="5364088" y="1738536"/>
            <a:ext cx="309634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«минимизация налогообложения»</a:t>
            </a:r>
            <a:endParaRPr lang="ru-RU" sz="1400" dirty="0"/>
          </a:p>
        </p:txBody>
      </p:sp>
      <p:sp>
        <p:nvSpPr>
          <p:cNvPr id="32" name="Прямоугольник 31"/>
          <p:cNvSpPr/>
          <p:nvPr/>
        </p:nvSpPr>
        <p:spPr>
          <a:xfrm>
            <a:off x="5364088" y="2359904"/>
            <a:ext cx="309634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«уклонение от налогообложения»</a:t>
            </a:r>
            <a:endParaRPr lang="ru-RU" sz="1400" dirty="0"/>
          </a:p>
        </p:txBody>
      </p:sp>
      <p:sp>
        <p:nvSpPr>
          <p:cNvPr id="33" name="Прямоугольник 32"/>
          <p:cNvSpPr/>
          <p:nvPr/>
        </p:nvSpPr>
        <p:spPr>
          <a:xfrm>
            <a:off x="5364088" y="3012183"/>
            <a:ext cx="309634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«отмывание любых доходов»</a:t>
            </a:r>
            <a:endParaRPr lang="ru-RU" sz="1400" dirty="0"/>
          </a:p>
        </p:txBody>
      </p:sp>
      <p:sp>
        <p:nvSpPr>
          <p:cNvPr id="36" name="Прямоугольник 35"/>
          <p:cNvSpPr/>
          <p:nvPr/>
        </p:nvSpPr>
        <p:spPr>
          <a:xfrm>
            <a:off x="5364088" y="3729608"/>
            <a:ext cx="309634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«сокрытие финансовых транзакций»</a:t>
            </a:r>
            <a:endParaRPr lang="ru-RU" sz="1400" dirty="0"/>
          </a:p>
        </p:txBody>
      </p:sp>
      <p:sp>
        <p:nvSpPr>
          <p:cNvPr id="37" name="Прямоугольник 36"/>
          <p:cNvSpPr/>
          <p:nvPr/>
        </p:nvSpPr>
        <p:spPr>
          <a:xfrm>
            <a:off x="5364088" y="4368284"/>
            <a:ext cx="309634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«уклонение от юридического расследования»</a:t>
            </a:r>
            <a:endParaRPr lang="ru-RU" sz="1400" dirty="0"/>
          </a:p>
        </p:txBody>
      </p:sp>
      <p:sp>
        <p:nvSpPr>
          <p:cNvPr id="38" name="Прямоугольник 37"/>
          <p:cNvSpPr/>
          <p:nvPr/>
        </p:nvSpPr>
        <p:spPr>
          <a:xfrm>
            <a:off x="5364088" y="5025752"/>
            <a:ext cx="309634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«уклонение от уголовного преследования»</a:t>
            </a:r>
            <a:endParaRPr lang="ru-RU" sz="1400" dirty="0"/>
          </a:p>
        </p:txBody>
      </p:sp>
      <p:sp>
        <p:nvSpPr>
          <p:cNvPr id="39" name="Прямоугольник 38"/>
          <p:cNvSpPr/>
          <p:nvPr/>
        </p:nvSpPr>
        <p:spPr>
          <a:xfrm>
            <a:off x="5364088" y="5676346"/>
            <a:ext cx="309634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«бегство капитала»</a:t>
            </a:r>
            <a:endParaRPr lang="ru-RU" sz="1400" dirty="0"/>
          </a:p>
        </p:txBody>
      </p:sp>
      <p:cxnSp>
        <p:nvCxnSpPr>
          <p:cNvPr id="41" name="Прямая соединительная линия 40"/>
          <p:cNvCxnSpPr/>
          <p:nvPr/>
        </p:nvCxnSpPr>
        <p:spPr>
          <a:xfrm>
            <a:off x="2339752" y="1268760"/>
            <a:ext cx="0" cy="511256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3" name="Стрелка вправо 42"/>
          <p:cNvSpPr/>
          <p:nvPr/>
        </p:nvSpPr>
        <p:spPr>
          <a:xfrm>
            <a:off x="1754270" y="2999812"/>
            <a:ext cx="978408" cy="484632"/>
          </a:xfrm>
          <a:prstGeom prst="rightArrow">
            <a:avLst/>
          </a:prstGeo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 name="Стрелка вправо 43"/>
          <p:cNvSpPr/>
          <p:nvPr/>
        </p:nvSpPr>
        <p:spPr>
          <a:xfrm>
            <a:off x="4541014" y="332656"/>
            <a:ext cx="978408" cy="484632"/>
          </a:xfrm>
          <a:prstGeom prst="rightArrow">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dk1"/>
          </a:lnRef>
          <a:fillRef idx="3">
            <a:schemeClr val="dk1"/>
          </a:fillRef>
          <a:effectRef idx="3">
            <a:schemeClr val="dk1"/>
          </a:effectRef>
          <a:fontRef idx="minor">
            <a:schemeClr val="lt1"/>
          </a:fontRef>
        </p:style>
        <p:txBody>
          <a:bodyPr rtlCol="0" anchor="ctr"/>
          <a:lstStyle/>
          <a:p>
            <a:pPr algn="ctr"/>
            <a:endParaRPr lang="ru-RU" dirty="0"/>
          </a:p>
        </p:txBody>
      </p:sp>
      <p:sp>
        <p:nvSpPr>
          <p:cNvPr id="46" name="Прямоугольник 45"/>
          <p:cNvSpPr/>
          <p:nvPr/>
        </p:nvSpPr>
        <p:spPr>
          <a:xfrm>
            <a:off x="395536" y="332656"/>
            <a:ext cx="3888432"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Правовое обеспечение в офшорах</a:t>
            </a:r>
            <a:endParaRPr lang="ru-RU" sz="1400" dirty="0"/>
          </a:p>
        </p:txBody>
      </p:sp>
      <p:sp>
        <p:nvSpPr>
          <p:cNvPr id="47" name="Прямоугольник 46"/>
          <p:cNvSpPr/>
          <p:nvPr/>
        </p:nvSpPr>
        <p:spPr>
          <a:xfrm>
            <a:off x="3307742" y="948006"/>
            <a:ext cx="1584176" cy="3927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Юридические фирмы</a:t>
            </a:r>
            <a:endParaRPr lang="ru-RU" sz="1000" dirty="0"/>
          </a:p>
        </p:txBody>
      </p:sp>
    </p:spTree>
    <p:extLst>
      <p:ext uri="{BB962C8B-B14F-4D97-AF65-F5344CB8AC3E}">
        <p14:creationId xmlns:p14="http://schemas.microsoft.com/office/powerpoint/2010/main" val="2436633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682" y="3547864"/>
            <a:ext cx="8280774" cy="16813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4" name="Прямоугольник 3"/>
          <p:cNvSpPr/>
          <p:nvPr/>
        </p:nvSpPr>
        <p:spPr>
          <a:xfrm>
            <a:off x="395536" y="404664"/>
            <a:ext cx="8280920" cy="2880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1200" u="sng" dirty="0"/>
              <a:t>«Метод лестницы» (или дробление активов</a:t>
            </a:r>
            <a:r>
              <a:rPr lang="ru-RU" sz="1200" u="sng" dirty="0" smtClean="0"/>
              <a:t>)</a:t>
            </a:r>
          </a:p>
          <a:p>
            <a:endParaRPr lang="ru-RU" sz="1200" dirty="0"/>
          </a:p>
          <a:p>
            <a:pPr marL="171450" lvl="0" indent="-171450">
              <a:buFont typeface="Wingdings" pitchFamily="2" charset="2"/>
              <a:buChar char="v"/>
            </a:pPr>
            <a:r>
              <a:rPr lang="ru-RU" sz="1200" dirty="0"/>
              <a:t>При учреждении юридического лица использован прием «ломтиков» - его основатели изначально разделены между несколькими офшорными юрисдикциями;</a:t>
            </a:r>
          </a:p>
          <a:p>
            <a:pPr marL="171450" lvl="0" indent="-171450">
              <a:buFont typeface="Wingdings" pitchFamily="2" charset="2"/>
              <a:buChar char="v"/>
            </a:pPr>
            <a:r>
              <a:rPr lang="ru-RU" sz="1200" dirty="0"/>
              <a:t>Каждый «ломтик» образует юридическую или бухгалтерскую «упаковку» активов;</a:t>
            </a:r>
          </a:p>
          <a:p>
            <a:pPr marL="171450" lvl="0" indent="-171450">
              <a:buFont typeface="Wingdings" pitchFamily="2" charset="2"/>
              <a:buChar char="v"/>
            </a:pPr>
            <a:r>
              <a:rPr lang="ru-RU" sz="1200" dirty="0"/>
              <a:t>Дробление активов повышает секретность и усложняет проведение финансовых расследований;</a:t>
            </a:r>
          </a:p>
          <a:p>
            <a:pPr marL="171450" lvl="0" indent="-171450">
              <a:buFont typeface="Wingdings" pitchFamily="2" charset="2"/>
              <a:buChar char="v"/>
            </a:pPr>
            <a:r>
              <a:rPr lang="ru-RU" sz="1200" dirty="0"/>
              <a:t>Все «ломтики» (или ступеньки лестницы) замкнуты на корпоративного юриста, который защищен законом и ничего не обязан сообщать;</a:t>
            </a:r>
          </a:p>
          <a:p>
            <a:pPr marL="171450" lvl="0" indent="-171450">
              <a:buFont typeface="Wingdings" pitchFamily="2" charset="2"/>
              <a:buChar char="v"/>
            </a:pPr>
            <a:r>
              <a:rPr lang="ru-RU" sz="1200" dirty="0"/>
              <a:t>В уставе каждого из «ломтиков» при учреждении может быть оговорка о том, что в случае начала финансового расследования в отношении материнской компании, каждый «ломтик» автоматически переходит в другую юрисдикцию (другую офшорную зону);</a:t>
            </a:r>
          </a:p>
          <a:p>
            <a:pPr marL="171450" indent="-171450">
              <a:buFont typeface="Wingdings" pitchFamily="2" charset="2"/>
              <a:buChar char="v"/>
            </a:pPr>
            <a:r>
              <a:rPr lang="ru-RU" sz="1200" dirty="0"/>
              <a:t>Иногда офшорные юрисдикции идут на сотрудничество со следствием, но при этом процесс финансового расследования может затянуться на срок от нескольких месяцев до нескольких лет. В определенных случаях это будет означать провал расследования.</a:t>
            </a:r>
          </a:p>
        </p:txBody>
      </p:sp>
      <p:sp>
        <p:nvSpPr>
          <p:cNvPr id="5" name="Прямоугольник 4"/>
          <p:cNvSpPr/>
          <p:nvPr/>
        </p:nvSpPr>
        <p:spPr>
          <a:xfrm>
            <a:off x="395536" y="5517232"/>
            <a:ext cx="8280920" cy="864096"/>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sz="1200" dirty="0" smtClean="0"/>
          </a:p>
          <a:p>
            <a:pPr algn="ctr"/>
            <a:r>
              <a:rPr lang="ru-RU" sz="1400" dirty="0" smtClean="0"/>
              <a:t>Денис </a:t>
            </a:r>
            <a:r>
              <a:rPr lang="ru-RU" sz="1400" dirty="0"/>
              <a:t>Хили, будучи министром финансов Великобритании, стремился очертить точную границу между уклонением от уплаты налогов и минимизацией налогообложения. Он пришел к выводу, что «разность этих двух понятий равняется толщине тюремной стены».</a:t>
            </a:r>
          </a:p>
          <a:p>
            <a:pPr algn="ctr"/>
            <a:endParaRPr lang="ru-RU" sz="1200" dirty="0"/>
          </a:p>
        </p:txBody>
      </p:sp>
      <p:pic>
        <p:nvPicPr>
          <p:cNvPr id="16386" name="Picture 2" descr="C:\Users\User\Pictures\Офшорные зоны\iCA488B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70" y="3678696"/>
            <a:ext cx="2133600" cy="14287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6387" name="Picture 3" descr="C:\Users\User\Pictures\Офшорные зоны\iCAZ6MMM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678696"/>
            <a:ext cx="2390775" cy="14287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843808" y="3678696"/>
            <a:ext cx="3168352" cy="142875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dirty="0" smtClean="0">
                <a:solidFill>
                  <a:schemeClr val="bg1"/>
                </a:solidFill>
              </a:rPr>
              <a:t>Методы ухода от контроля в офшорных зонах</a:t>
            </a:r>
            <a:endParaRPr lang="ru-RU" dirty="0">
              <a:solidFill>
                <a:schemeClr val="bg1"/>
              </a:solidFill>
            </a:endParaRPr>
          </a:p>
        </p:txBody>
      </p:sp>
    </p:spTree>
    <p:extLst>
      <p:ext uri="{BB962C8B-B14F-4D97-AF65-F5344CB8AC3E}">
        <p14:creationId xmlns:p14="http://schemas.microsoft.com/office/powerpoint/2010/main" val="16102044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0316" y="260648"/>
            <a:ext cx="8424936" cy="446449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r>
              <a:rPr lang="ru-RU" sz="1200" dirty="0" smtClean="0"/>
              <a:t>Швейцария остается крупнейшим в мире хранилищем грязных денег. На офшорных счетах, принадлежащих нерезидентам Швейцарии, в 2009 году лежало около 2,1 триллиона долларов. Примерно половина этих денег принадлежала европейцам. До мирового финансового кризиса сумма составляла 3,1 триллиона долларов. </a:t>
            </a:r>
          </a:p>
          <a:p>
            <a:r>
              <a:rPr lang="ru-RU" sz="1200" dirty="0" smtClean="0"/>
              <a:t>По оценкам, сделанным в 2009 году аналитиками швейцарской брокерской фирмы </a:t>
            </a:r>
            <a:r>
              <a:rPr lang="en-US" sz="1200" dirty="0" smtClean="0"/>
              <a:t>Helvea</a:t>
            </a:r>
            <a:r>
              <a:rPr lang="ru-RU" sz="1200" dirty="0" smtClean="0"/>
              <a:t>, эта сумма соответствует примерно 80% тех денег, которые не были задекларированы европейскими владельцами в своих странах. Если говорить об итальянцах, данный показатель достигает 99%.</a:t>
            </a:r>
          </a:p>
          <a:p>
            <a:endParaRPr lang="ru-RU" sz="1200" dirty="0"/>
          </a:p>
          <a:p>
            <a:r>
              <a:rPr lang="ru-RU" sz="1200" dirty="0" smtClean="0"/>
              <a:t>Швейцарский парламентарий Рудольф Штрам считает, что поскольку офшорная система имеет в стране крепкие традиции и за многие столетия пустила мощные корни в ее общественную и политическую жизнь, внутреннее сопротивление режиму банковской тайны бесполезно. Однако давление извне, направленное непосредственно на правительство Швейцарии, обычно также не приносит результатов. Успешными оказываются только те внешние вмешательства, которые нацелены непосредственно на швейцарские банки. Только это вынуждает банкиров идти на перемены. Последний пример: когда правительство США пригрозило </a:t>
            </a:r>
            <a:r>
              <a:rPr lang="en-US" sz="1200" dirty="0" smtClean="0"/>
              <a:t>UBS </a:t>
            </a:r>
            <a:r>
              <a:rPr lang="ru-RU" sz="1200" dirty="0" smtClean="0"/>
              <a:t>самыми страшными последствиями, Швейцария подписала в 2010 году соглашение об обмене информацией, касающейся более четырех тысяч американцев, имеющих счета в банке.</a:t>
            </a:r>
          </a:p>
          <a:p>
            <a:endParaRPr lang="ru-RU" sz="1200" dirty="0"/>
          </a:p>
          <a:p>
            <a:r>
              <a:rPr lang="ru-RU" sz="1200" dirty="0" smtClean="0"/>
              <a:t>С сентября 2011 года российская налоговая служба получила доступ к информации о банковских вкладах физических лиц в Швейцарии. Однако где результат?</a:t>
            </a:r>
            <a:endParaRPr lang="ru-RU" sz="1200" dirty="0"/>
          </a:p>
        </p:txBody>
      </p:sp>
      <p:pic>
        <p:nvPicPr>
          <p:cNvPr id="17410" name="Picture 2" descr="C:\Users\User\Pictures\Офшорные зоны\iCAG7PZR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358" y="5013176"/>
            <a:ext cx="25812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User\Pictures\Офшорные зоны\iCAE4PC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440" y="5013176"/>
            <a:ext cx="2143125" cy="14287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7412" name="Picture 4" descr="C:\Users\User\Pictures\Офшорные зоны\iCA488BI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04" y="5013176"/>
            <a:ext cx="2133600" cy="14287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0" name="Picture 2" descr="C:\Users\User\Pictures\Заставки рубрик\загруженное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76672"/>
            <a:ext cx="1286272" cy="989827"/>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827584" y="581388"/>
            <a:ext cx="3240360" cy="83580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ru-RU" sz="8000" dirty="0" smtClean="0">
                <a:latin typeface="Mistral" pitchFamily="66" charset="0"/>
              </a:rPr>
              <a:t>Кейс</a:t>
            </a:r>
            <a:endParaRPr lang="ru-RU" sz="8000" dirty="0">
              <a:latin typeface="Mistral" pitchFamily="66" charset="0"/>
            </a:endParaRPr>
          </a:p>
        </p:txBody>
      </p:sp>
    </p:spTree>
    <p:extLst>
      <p:ext uri="{BB962C8B-B14F-4D97-AF65-F5344CB8AC3E}">
        <p14:creationId xmlns:p14="http://schemas.microsoft.com/office/powerpoint/2010/main" val="27650539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079034"/>
            <a:ext cx="6408712" cy="537430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dirty="0"/>
              <a:t>Международное сообщество под отмыванием преступных доходов призывает понимать действия (бездействие) относительно имущества, приобретенного преступным путем, независимо от того, желает лицо придать правомерный характер данному имуществу или нет. При этом преступной будет являться деятельность только в том случае, если лицо знало о преступном происхождении данного имущества.</a:t>
            </a:r>
          </a:p>
          <a:p>
            <a:r>
              <a:rPr lang="ru-RU" sz="1200" dirty="0"/>
              <a:t>Отмывание денег и финансирование терроризма влечет за собой целый ряд характерных </a:t>
            </a:r>
            <a:r>
              <a:rPr lang="ru-RU" sz="1200" i="1" dirty="0"/>
              <a:t>рисков. </a:t>
            </a:r>
            <a:r>
              <a:rPr lang="ru-RU" sz="1200" dirty="0"/>
              <a:t>Эти риски не исключают друг друга и часто являются взаимосвязанными. Подобные риски касаются:</a:t>
            </a:r>
          </a:p>
          <a:p>
            <a:pPr marL="171450" lvl="0" indent="-171450">
              <a:buFont typeface="Arial" pitchFamily="34" charset="0"/>
              <a:buChar char="•"/>
            </a:pPr>
            <a:r>
              <a:rPr lang="ru-RU" sz="1200" dirty="0"/>
              <a:t>Соблюдения законодательства и юридических вопросов;</a:t>
            </a:r>
          </a:p>
          <a:p>
            <a:pPr marL="171450" lvl="0" indent="-171450">
              <a:buFont typeface="Arial" pitchFamily="34" charset="0"/>
              <a:buChar char="•"/>
            </a:pPr>
            <a:r>
              <a:rPr lang="ru-RU" sz="1200" dirty="0"/>
              <a:t>Репутации;</a:t>
            </a:r>
          </a:p>
          <a:p>
            <a:pPr marL="171450" lvl="0" indent="-171450">
              <a:buFont typeface="Arial" pitchFamily="34" charset="0"/>
              <a:buChar char="•"/>
            </a:pPr>
            <a:r>
              <a:rPr lang="ru-RU" sz="1200" dirty="0"/>
              <a:t>Деятельности банка и проведения банковских операций;</a:t>
            </a:r>
          </a:p>
          <a:p>
            <a:pPr marL="171450" lvl="0" indent="-171450">
              <a:buFont typeface="Arial" pitchFamily="34" charset="0"/>
              <a:buChar char="•"/>
            </a:pPr>
            <a:r>
              <a:rPr lang="ru-RU" sz="1200" dirty="0"/>
              <a:t>Стратегического планирования;</a:t>
            </a:r>
          </a:p>
          <a:p>
            <a:pPr marL="171450" lvl="0" indent="-171450">
              <a:buFont typeface="Arial" pitchFamily="34" charset="0"/>
              <a:buChar char="•"/>
            </a:pPr>
            <a:r>
              <a:rPr lang="ru-RU" sz="1200" dirty="0"/>
              <a:t>Ликвидности.</a:t>
            </a:r>
          </a:p>
          <a:p>
            <a:r>
              <a:rPr lang="ru-RU" sz="1200" dirty="0"/>
              <a:t>История возникновения данной проблемы понятна.</a:t>
            </a:r>
          </a:p>
          <a:p>
            <a:r>
              <a:rPr lang="ru-RU" sz="1200" dirty="0"/>
              <a:t>В широком смысле, мало кто занимался бы преступной деятельностью (особенно в сфере экономики и финансов), если бы она не приносила доходов, причем доходов значительно более существенных, чем те, которые приносила любая законная человеческая активность.  </a:t>
            </a:r>
          </a:p>
          <a:p>
            <a:r>
              <a:rPr lang="ru-RU" sz="1200" dirty="0"/>
              <a:t>По мере накопления рыночного опыта и эволюции «человека экономического» эта сфера деятельности стала привлекать все более пристальное внимание формирующихся рыночных институтов и, в конечном итоге, привела к формированию международной системы противодействия отмыванию преступных доходов.</a:t>
            </a:r>
          </a:p>
          <a:p>
            <a:endParaRPr lang="ru-RU" sz="1200" dirty="0" smtClean="0"/>
          </a:p>
          <a:p>
            <a:r>
              <a:rPr lang="ru-RU" sz="1200" b="1" dirty="0" smtClean="0"/>
              <a:t>Прошунин </a:t>
            </a:r>
            <a:r>
              <a:rPr lang="ru-RU" sz="1200" b="1" dirty="0"/>
              <a:t>М.М.</a:t>
            </a:r>
            <a:r>
              <a:rPr lang="ru-RU" sz="1200" dirty="0"/>
              <a:t>, Финансовый мониторинг, 2009, М., Страут</a:t>
            </a:r>
          </a:p>
          <a:p>
            <a:r>
              <a:rPr lang="ru-RU" sz="1200" b="1" dirty="0"/>
              <a:t>Шатен П.-Л., Макдауэл Дж. и др.</a:t>
            </a:r>
            <a:r>
              <a:rPr lang="ru-RU" sz="1200" dirty="0"/>
              <a:t>, Предотвращение отмывания денег и финансирования терроризма, 2011, М., Альпина</a:t>
            </a:r>
          </a:p>
          <a:p>
            <a:r>
              <a:rPr lang="ru-RU" sz="1200" b="1" dirty="0"/>
              <a:t>Радаев В.В., </a:t>
            </a:r>
            <a:r>
              <a:rPr lang="ru-RU" sz="1200" dirty="0"/>
              <a:t>Экономическая социология, 2008, М., ГУ ВШЭ</a:t>
            </a:r>
          </a:p>
          <a:p>
            <a:pPr algn="ctr"/>
            <a:endParaRPr lang="ru-RU" sz="1200" dirty="0"/>
          </a:p>
        </p:txBody>
      </p:sp>
      <p:sp>
        <p:nvSpPr>
          <p:cNvPr id="6" name="Прямоугольник 5"/>
          <p:cNvSpPr/>
          <p:nvPr/>
        </p:nvSpPr>
        <p:spPr>
          <a:xfrm>
            <a:off x="395536" y="188640"/>
            <a:ext cx="6192688" cy="5760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solidFill>
                  <a:schemeClr val="tx1"/>
                </a:solidFill>
              </a:rPr>
              <a:t>Противодействие легализации доходов, полученных преступным путем </a:t>
            </a:r>
            <a:endParaRPr lang="ru-RU" sz="1400" dirty="0">
              <a:solidFill>
                <a:schemeClr val="tx1"/>
              </a:solidFill>
            </a:endParaRPr>
          </a:p>
        </p:txBody>
      </p:sp>
      <p:pic>
        <p:nvPicPr>
          <p:cNvPr id="18434" name="Picture 2" descr="C:\Users\User\Pictures\Литература\Шатен и други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9" y="188640"/>
            <a:ext cx="1665386" cy="240675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8436" name="Picture 4" descr="C:\Users\User\Pictures\Офшорные зоны\iCA9RWH3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9" y="2852936"/>
            <a:ext cx="1296143" cy="192496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8435" name="Picture 3" descr="C:\Users\User\Pictures\Офшорные зоны\iCANGXR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128" y="4376515"/>
            <a:ext cx="1384547" cy="207682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1756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8280920" cy="20882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ru-RU" sz="1200" dirty="0" smtClean="0"/>
          </a:p>
          <a:p>
            <a:r>
              <a:rPr lang="ru-RU" sz="1200" dirty="0" smtClean="0"/>
              <a:t>Точкой </a:t>
            </a:r>
            <a:r>
              <a:rPr lang="ru-RU" sz="1200" dirty="0"/>
              <a:t>отсчета создания такой наднациональной системы принято считать 1988 год, когда была принята Венская конвенция ООН о борьбе против незаконного оборота наркотических веществ и психотропных веществ. Данной конвенцией впервые были предусмотрены конкретные меры развития международных отношений в сфере борьбы с отмыванием денежных средств. СССР ратифицировал данную конвенцию, Россия стала его </a:t>
            </a:r>
            <a:r>
              <a:rPr lang="ru-RU" sz="1200" dirty="0" smtClean="0"/>
              <a:t>правопреемником.</a:t>
            </a:r>
            <a:endParaRPr lang="ru-RU" sz="1200" dirty="0"/>
          </a:p>
          <a:p>
            <a:r>
              <a:rPr lang="ru-RU" sz="1200" dirty="0"/>
              <a:t>В июле 1989 года на встрече </a:t>
            </a:r>
            <a:r>
              <a:rPr lang="en-US" sz="1200" dirty="0"/>
              <a:t>G</a:t>
            </a:r>
            <a:r>
              <a:rPr lang="ru-RU" sz="1200" dirty="0"/>
              <a:t>7 (в тот период «Большая семерка»: США, Япония, Германия, Великобритания, Франция, Италия, Канада) в Париже по инициативе президента Франции была создана ФАТФ (</a:t>
            </a:r>
            <a:r>
              <a:rPr lang="ru-RU" sz="1200" i="1" dirty="0"/>
              <a:t>Группа разработки финансовых мер по борьбе с отмыванием денег </a:t>
            </a:r>
            <a:r>
              <a:rPr lang="ru-RU" sz="1200" dirty="0"/>
              <a:t>– </a:t>
            </a:r>
            <a:r>
              <a:rPr lang="en-US" sz="1200" dirty="0"/>
              <a:t>Financial Action Task Force</a:t>
            </a:r>
            <a:r>
              <a:rPr lang="ru-RU" sz="1200" dirty="0"/>
              <a:t>). Основной задачей группы стала разработка международных стандартов в борьбе с отмыванием  преступных доходов и финансированием терроризма, развитие надежных и эффективных региональных органов, организованных по тем же принципам, что и ФАТФ, и расширение сотрудничества с соответствующими международными организациями.</a:t>
            </a:r>
          </a:p>
          <a:p>
            <a:pPr algn="ctr"/>
            <a:endParaRPr lang="ru-RU" sz="1200" dirty="0"/>
          </a:p>
        </p:txBody>
      </p:sp>
      <p:sp>
        <p:nvSpPr>
          <p:cNvPr id="5" name="Прямоугольник 4"/>
          <p:cNvSpPr/>
          <p:nvPr/>
        </p:nvSpPr>
        <p:spPr>
          <a:xfrm>
            <a:off x="395536" y="4941168"/>
            <a:ext cx="8280920" cy="1512168"/>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lang="ru-RU" sz="1200" b="1" dirty="0" smtClean="0"/>
          </a:p>
          <a:p>
            <a:r>
              <a:rPr lang="ru-RU" sz="1200" b="1" dirty="0" smtClean="0"/>
              <a:t>Члены ФАТФ в 2012 году</a:t>
            </a:r>
            <a:r>
              <a:rPr lang="ru-RU" sz="1200" dirty="0" smtClean="0"/>
              <a:t>: </a:t>
            </a:r>
            <a:endParaRPr lang="ru-RU" sz="1200" dirty="0"/>
          </a:p>
          <a:p>
            <a:r>
              <a:rPr lang="ru-RU" sz="1200" dirty="0"/>
              <a:t>Австралия, Австрия, Аргентина, Бельгия, Бразилия, Германия, Гонконг, Греция, Дания, Европейская комиссия, Ирландия, Исландия, Испания, Италия, Канада, Люксембург, Мексика, Нидерланды, Новая Зеландия, Норвегия, Португалия, Россия, Сингапур, Совет стран сотрудничества Персидского залива, </a:t>
            </a:r>
            <a:r>
              <a:rPr lang="ru-RU" sz="1200" dirty="0" smtClean="0"/>
              <a:t>Соединённое </a:t>
            </a:r>
            <a:r>
              <a:rPr lang="ru-RU" sz="1200" dirty="0"/>
              <a:t>Королевство, США, Турция, Финляндия, Франция, Швейцария, Швеция, Южная Африка, Япония. </a:t>
            </a:r>
            <a:endParaRPr lang="ru-RU" sz="1200" dirty="0" smtClean="0"/>
          </a:p>
          <a:p>
            <a:endParaRPr lang="ru-RU" sz="1200" dirty="0"/>
          </a:p>
          <a:p>
            <a:r>
              <a:rPr lang="ru-RU" sz="1200" b="1" dirty="0" smtClean="0"/>
              <a:t>Чашин </a:t>
            </a:r>
            <a:r>
              <a:rPr lang="ru-RU" sz="1200" b="1" dirty="0"/>
              <a:t>А.Н.</a:t>
            </a:r>
            <a:r>
              <a:rPr lang="ru-RU" sz="1200" dirty="0"/>
              <a:t>, Выявление необычных сделок, 2010, М., Дело и Сервис</a:t>
            </a:r>
          </a:p>
          <a:p>
            <a:pPr algn="ctr"/>
            <a:endParaRPr lang="ru-RU" sz="1200" dirty="0"/>
          </a:p>
        </p:txBody>
      </p:sp>
      <p:sp>
        <p:nvSpPr>
          <p:cNvPr id="2" name="Прямоугольник 1"/>
          <p:cNvSpPr/>
          <p:nvPr/>
        </p:nvSpPr>
        <p:spPr>
          <a:xfrm>
            <a:off x="395536" y="2708920"/>
            <a:ext cx="8280920" cy="2016224"/>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9458" name="Picture 2" descr="C:\Users\User\Pictures\iCASV1WW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016458"/>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C:\Users\User\Pictures\iCADI74Z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164582"/>
            <a:ext cx="2857500"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9495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8208912" cy="3024336"/>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dirty="0"/>
              <a:t>Уже в феврале 1990 года ФАТФ разрабатывает </a:t>
            </a:r>
            <a:r>
              <a:rPr lang="ru-RU" sz="1200" i="1" dirty="0"/>
              <a:t>Сорок рекомендаций по действиям против отмывания денег, </a:t>
            </a:r>
            <a:r>
              <a:rPr lang="ru-RU" sz="1200" dirty="0"/>
              <a:t>которые в 1996 году были изменены и дополнены. Официально введено в оборот понятие </a:t>
            </a:r>
            <a:r>
              <a:rPr lang="ru-RU" sz="1200" i="1" dirty="0"/>
              <a:t>«противодействие легализации (отмыванию) доходов, полученных преступным путем, и финансированию терроризма – ПОД/ФТ. </a:t>
            </a:r>
            <a:r>
              <a:rPr lang="ru-RU" sz="1200" dirty="0"/>
              <a:t>Среди основных рекомендаций ФАТФ следует выделить</a:t>
            </a:r>
            <a:r>
              <a:rPr lang="ru-RU" sz="1200" dirty="0" smtClean="0"/>
              <a:t>:</a:t>
            </a:r>
          </a:p>
          <a:p>
            <a:endParaRPr lang="ru-RU" sz="1200" dirty="0"/>
          </a:p>
          <a:p>
            <a:pPr marL="171450" lvl="0" indent="-171450">
              <a:buFont typeface="Wingdings" pitchFamily="2" charset="2"/>
              <a:buChar char="§"/>
            </a:pPr>
            <a:r>
              <a:rPr lang="ru-RU" sz="1200" dirty="0"/>
              <a:t>Требование о признании «отмывания преступных доходов» правонарушением в государстве;</a:t>
            </a:r>
          </a:p>
          <a:p>
            <a:pPr marL="171450" lvl="0" indent="-171450">
              <a:buFont typeface="Wingdings" pitchFamily="2" charset="2"/>
              <a:buChar char="§"/>
            </a:pPr>
            <a:r>
              <a:rPr lang="ru-RU" sz="1200" dirty="0"/>
              <a:t>Создание правового механизма, обеспечивающего получение информации, несмотря на требования закона о банковской, коммерческой тайне;</a:t>
            </a:r>
          </a:p>
          <a:p>
            <a:pPr marL="171450" lvl="0" indent="-171450">
              <a:buFont typeface="Wingdings" pitchFamily="2" charset="2"/>
              <a:buChar char="§"/>
            </a:pPr>
            <a:r>
              <a:rPr lang="ru-RU" sz="1200" dirty="0"/>
              <a:t>Идентификация клиентов;</a:t>
            </a:r>
          </a:p>
          <a:p>
            <a:pPr marL="171450" lvl="0" indent="-171450">
              <a:buFont typeface="Wingdings" pitchFamily="2" charset="2"/>
              <a:buChar char="§"/>
            </a:pPr>
            <a:r>
              <a:rPr lang="ru-RU" sz="1200" dirty="0"/>
              <a:t>Контроль за запутанными, сложными операциями;</a:t>
            </a:r>
          </a:p>
          <a:p>
            <a:pPr marL="171450" lvl="0" indent="-171450">
              <a:buFont typeface="Wingdings" pitchFamily="2" charset="2"/>
              <a:buChar char="§"/>
            </a:pPr>
            <a:r>
              <a:rPr lang="ru-RU" sz="1200" dirty="0"/>
              <a:t>Создание правового механизма направления сообщений о подозрительных операциях в уполномоченный орган государства по ПОД/ФТ;</a:t>
            </a:r>
          </a:p>
          <a:p>
            <a:pPr marL="171450" lvl="0" indent="-171450">
              <a:buFont typeface="Wingdings" pitchFamily="2" charset="2"/>
              <a:buChar char="§"/>
            </a:pPr>
            <a:r>
              <a:rPr lang="ru-RU" sz="1200" dirty="0"/>
              <a:t>Учреждение органа финансовой разведки, который собирает и анализирует информацию о подозрительных операциях, и наконец,</a:t>
            </a:r>
          </a:p>
          <a:p>
            <a:pPr marL="171450" lvl="0" indent="-171450">
              <a:buFont typeface="Wingdings" pitchFamily="2" charset="2"/>
              <a:buChar char="§"/>
            </a:pPr>
            <a:r>
              <a:rPr lang="ru-RU" sz="1200" dirty="0"/>
              <a:t>Обеспечение механизма оказания взаимной правовой помощи иностранным государствам в сфере ПОД/ФТ.</a:t>
            </a:r>
          </a:p>
          <a:p>
            <a:pPr algn="ctr"/>
            <a:endParaRPr lang="ru-RU" sz="1200" dirty="0"/>
          </a:p>
        </p:txBody>
      </p:sp>
      <p:sp>
        <p:nvSpPr>
          <p:cNvPr id="5" name="Прямоугольник 4"/>
          <p:cNvSpPr/>
          <p:nvPr/>
        </p:nvSpPr>
        <p:spPr>
          <a:xfrm>
            <a:off x="395536" y="4869160"/>
            <a:ext cx="8208912" cy="15121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1200" b="1" dirty="0"/>
              <a:t>Национальные органы банковского надзора</a:t>
            </a:r>
            <a:endParaRPr lang="ru-RU" sz="1200" dirty="0"/>
          </a:p>
          <a:p>
            <a:r>
              <a:rPr lang="ru-RU" sz="1200" dirty="0"/>
              <a:t>В Бельгии это Комиссия по надзору за банками, финансовыми учреждениями и страховыми компаниями. Во Франции – Банковская комиссия. В Нидерландах – Банк Нидерландов. В Испании – подразделение финансовой разведки, Комиссия по борьбе с отмыванием денег и финансовыми преступлениями. </a:t>
            </a:r>
            <a:endParaRPr lang="ru-RU" sz="1200" dirty="0" smtClean="0"/>
          </a:p>
          <a:p>
            <a:endParaRPr lang="ru-RU" sz="1200" dirty="0"/>
          </a:p>
          <a:p>
            <a:r>
              <a:rPr lang="ru-RU" sz="1200" b="1" dirty="0" smtClean="0"/>
              <a:t>Шатен </a:t>
            </a:r>
            <a:r>
              <a:rPr lang="ru-RU" sz="1200" b="1" dirty="0"/>
              <a:t>П.-Л., Макдауэл Дж. и др.</a:t>
            </a:r>
            <a:r>
              <a:rPr lang="ru-RU" sz="1200" dirty="0"/>
              <a:t>, Предотвращение отмывания денег и финансирования терроризма, 2011, М., Альпина</a:t>
            </a:r>
          </a:p>
        </p:txBody>
      </p:sp>
      <p:sp>
        <p:nvSpPr>
          <p:cNvPr id="7" name="Прямоугольник 6"/>
          <p:cNvSpPr/>
          <p:nvPr/>
        </p:nvSpPr>
        <p:spPr>
          <a:xfrm>
            <a:off x="395536" y="3645024"/>
            <a:ext cx="8208912" cy="914400"/>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1 ноября 2001 года в России образована</a:t>
            </a:r>
          </a:p>
          <a:p>
            <a:pPr algn="ctr"/>
            <a:r>
              <a:rPr lang="ru-RU" dirty="0" smtClean="0"/>
              <a:t>Федеральная служба финансового мониторинга</a:t>
            </a:r>
            <a:endParaRPr lang="ru-RU" dirty="0"/>
          </a:p>
        </p:txBody>
      </p:sp>
      <p:pic>
        <p:nvPicPr>
          <p:cNvPr id="8" name="Picture 2" descr="C:\Users\User\Pictures\Финмониторинг\images (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3778870"/>
            <a:ext cx="646708" cy="6467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User\Pictures\Финмониторинг\images (нарк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545" y="3699307"/>
            <a:ext cx="1056627" cy="80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5823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76672"/>
            <a:ext cx="8386334" cy="208823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lang="ru-RU" sz="1200" dirty="0" smtClean="0"/>
          </a:p>
          <a:p>
            <a:r>
              <a:rPr lang="ru-RU" sz="1200" dirty="0" smtClean="0"/>
              <a:t>В </a:t>
            </a:r>
            <a:r>
              <a:rPr lang="ru-RU" sz="1200" dirty="0"/>
              <a:t>декабре 1998 года </a:t>
            </a:r>
            <a:r>
              <a:rPr lang="ru-RU" sz="1200" i="1" dirty="0"/>
              <a:t>Базельский комитет по банковскому надзору</a:t>
            </a:r>
            <a:r>
              <a:rPr lang="ru-RU" sz="1200" dirty="0"/>
              <a:t> выпустил </a:t>
            </a:r>
            <a:r>
              <a:rPr lang="ru-RU" sz="1200" b="1" dirty="0"/>
              <a:t>Рекомендации по предотвращению использования банковской системы в целях отмывания преступных доходов </a:t>
            </a:r>
            <a:r>
              <a:rPr lang="ru-RU" sz="1200" dirty="0"/>
              <a:t>(</a:t>
            </a:r>
            <a:r>
              <a:rPr lang="en-US" sz="1200" dirty="0"/>
              <a:t>Prevention of criminal use of the banking system for the purpose of money</a:t>
            </a:r>
            <a:r>
              <a:rPr lang="ru-RU" sz="1200" dirty="0"/>
              <a:t>-</a:t>
            </a:r>
            <a:r>
              <a:rPr lang="en-US" sz="1200" dirty="0"/>
              <a:t>laundering</a:t>
            </a:r>
            <a:r>
              <a:rPr lang="ru-RU" sz="1200" dirty="0"/>
              <a:t>). В январе 2000 года была открыта для подписания Международная конвенция о борьбе с финансированием терроризма, принятая резолюцией Генеральной Ассамблеи ООН от 9 декабря 1999 г. Россия подписала Конвенцию 3 апреля 2000 г. и ратифицировала ее 27 ноября 2007 года с заявлениями. Конвенция вступила в силу для России 27 декабря 2002 года. </a:t>
            </a:r>
          </a:p>
          <a:p>
            <a:r>
              <a:rPr lang="ru-RU" sz="1200" dirty="0"/>
              <a:t>В июне 2000 г. ФАТФ впервые опубликовал «черный список» стран и территорий, </a:t>
            </a:r>
            <a:r>
              <a:rPr lang="ru-RU" sz="1200" i="1" dirty="0"/>
              <a:t>не сотрудничающих в борьбе с отмыванием капиталов</a:t>
            </a:r>
            <a:r>
              <a:rPr lang="ru-RU" sz="1200" dirty="0"/>
              <a:t>. В список вошли: Багамские острова, Каймановы острова, острова Кука, Доминика, Израиль, Ливан, Лихтенштейн, Маршалловы острова, Науру, Ниуэ, Панама, Филиппины, Сен-Киттс и Невис, Сент-Винсент и Гренадины, всего 23 страны и территории.</a:t>
            </a:r>
          </a:p>
          <a:p>
            <a:pPr algn="ctr"/>
            <a:endParaRPr lang="ru-RU" sz="1200" dirty="0"/>
          </a:p>
        </p:txBody>
      </p:sp>
      <p:sp>
        <p:nvSpPr>
          <p:cNvPr id="5" name="Прямоугольник 4"/>
          <p:cNvSpPr/>
          <p:nvPr/>
        </p:nvSpPr>
        <p:spPr>
          <a:xfrm>
            <a:off x="467544" y="4077072"/>
            <a:ext cx="6264696" cy="2376264"/>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lang="ru-RU" sz="1200" b="1" dirty="0" smtClean="0"/>
          </a:p>
          <a:p>
            <a:r>
              <a:rPr lang="ru-RU" sz="1200" b="1" dirty="0" smtClean="0"/>
              <a:t>Рекомендации </a:t>
            </a:r>
            <a:r>
              <a:rPr lang="ru-RU" sz="1200" b="1" dirty="0"/>
              <a:t>США</a:t>
            </a:r>
            <a:endParaRPr lang="ru-RU" sz="1200" dirty="0"/>
          </a:p>
          <a:p>
            <a:r>
              <a:rPr lang="ru-RU" sz="1200" dirty="0"/>
              <a:t>В США относительно опасных географических зон существуют предписания и рекомендации, определенные законами и иными нормативными актами. Структурно они состоят из следующих позиций:</a:t>
            </a:r>
          </a:p>
          <a:p>
            <a:pPr lvl="0"/>
            <a:r>
              <a:rPr lang="ru-RU" sz="1200" dirty="0"/>
              <a:t>Страны, подозреваемые в причастности к международному терроризму;</a:t>
            </a:r>
          </a:p>
          <a:p>
            <a:pPr lvl="0"/>
            <a:r>
              <a:rPr lang="ru-RU" sz="1200" dirty="0"/>
              <a:t>Страны, являющиеся основными зонами по отмыванию денег;</a:t>
            </a:r>
          </a:p>
          <a:p>
            <a:pPr lvl="0"/>
            <a:r>
              <a:rPr lang="ru-RU" sz="1200" dirty="0"/>
              <a:t>Страны, не сотрудничающие с ФАТФ;</a:t>
            </a:r>
          </a:p>
          <a:p>
            <a:pPr lvl="0"/>
            <a:r>
              <a:rPr lang="ru-RU" sz="1200" dirty="0"/>
              <a:t>Регионы с высокой интенсивностью оборота наркотиков;</a:t>
            </a:r>
          </a:p>
          <a:p>
            <a:r>
              <a:rPr lang="ru-RU" sz="1200" dirty="0"/>
              <a:t>Регионы с высоким уровнем финансовой преступности… </a:t>
            </a:r>
            <a:endParaRPr lang="ru-RU" sz="1200" dirty="0" smtClean="0"/>
          </a:p>
          <a:p>
            <a:endParaRPr lang="ru-RU" sz="1200" dirty="0"/>
          </a:p>
          <a:p>
            <a:r>
              <a:rPr lang="ru-RU" sz="1200" b="1" dirty="0" smtClean="0"/>
              <a:t>Шатен </a:t>
            </a:r>
            <a:r>
              <a:rPr lang="ru-RU" sz="1200" b="1" dirty="0"/>
              <a:t>П.-Л., Макдауэл Дж. и др</a:t>
            </a:r>
            <a:r>
              <a:rPr lang="ru-RU" sz="1200" dirty="0"/>
              <a:t>., Предотвращение отмывания денег и финансирования терроризма, 2011, М., Альпина</a:t>
            </a:r>
          </a:p>
          <a:p>
            <a:pPr algn="ctr"/>
            <a:endParaRPr lang="ru-RU" sz="1200" dirty="0"/>
          </a:p>
        </p:txBody>
      </p:sp>
      <p:pic>
        <p:nvPicPr>
          <p:cNvPr id="1026" name="Picture 2" descr="C:\Users\User\Pictures\Мошенничество\загруженное (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852936"/>
            <a:ext cx="1833606" cy="158945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027" name="Picture 3" descr="C:\Users\User\Pictures\Мошенничество\загруженное (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797152"/>
            <a:ext cx="1833606" cy="165618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2852936"/>
            <a:ext cx="6264696" cy="914400"/>
          </a:xfrm>
          <a:prstGeom prst="rect">
            <a:avLst/>
          </a:prstGeom>
          <a:solidFill>
            <a:schemeClr val="accent1">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800" dirty="0" smtClean="0"/>
              <a:t>Опасные географические зоны</a:t>
            </a:r>
            <a:endParaRPr lang="ru-RU" sz="2800" dirty="0"/>
          </a:p>
        </p:txBody>
      </p:sp>
    </p:spTree>
    <p:extLst>
      <p:ext uri="{BB962C8B-B14F-4D97-AF65-F5344CB8AC3E}">
        <p14:creationId xmlns:p14="http://schemas.microsoft.com/office/powerpoint/2010/main" val="25824954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04664"/>
            <a:ext cx="8208912" cy="13681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i="1" dirty="0"/>
              <a:t>Вольфсбергская группа</a:t>
            </a:r>
            <a:r>
              <a:rPr lang="ru-RU" sz="1200" dirty="0"/>
              <a:t>, образованная в 2000 году, приняла ряд методических рекомендаций для финансовых институтов, среди которых следует отметить принятые 30 октября 2000 г. </a:t>
            </a:r>
            <a:r>
              <a:rPr lang="ru-RU" sz="1200" b="1" i="1" dirty="0"/>
              <a:t>Всеобщие директивы по противодействию отмыванию доходов в частном банковском секторе</a:t>
            </a:r>
            <a:r>
              <a:rPr lang="ru-RU" sz="1200" i="1" dirty="0"/>
              <a:t> </a:t>
            </a:r>
            <a:r>
              <a:rPr lang="ru-RU" sz="1200" dirty="0"/>
              <a:t>(</a:t>
            </a:r>
            <a:r>
              <a:rPr lang="en-US" sz="1200" dirty="0"/>
              <a:t>The Wolfsberg Anti</a:t>
            </a:r>
            <a:r>
              <a:rPr lang="ru-RU" sz="1200" dirty="0"/>
              <a:t>-</a:t>
            </a:r>
            <a:r>
              <a:rPr lang="en-US" sz="1200" dirty="0"/>
              <a:t>Money Laundering Principles for Private Banking</a:t>
            </a:r>
            <a:r>
              <a:rPr lang="ru-RU" sz="1200" dirty="0"/>
              <a:t>). В 2001 году </a:t>
            </a:r>
            <a:r>
              <a:rPr lang="ru-RU" sz="1200" i="1" dirty="0"/>
              <a:t>Базельским комитетом по банковскому надзору</a:t>
            </a:r>
            <a:r>
              <a:rPr lang="ru-RU" sz="1200" dirty="0"/>
              <a:t> были приняты </a:t>
            </a:r>
            <a:r>
              <a:rPr lang="ru-RU" sz="1200" i="1" dirty="0"/>
              <a:t>Методические рекомендации по идентификации клиентов банков </a:t>
            </a:r>
            <a:r>
              <a:rPr lang="ru-RU" sz="1200" dirty="0"/>
              <a:t>(</a:t>
            </a:r>
            <a:r>
              <a:rPr lang="en-US" sz="1200" dirty="0"/>
              <a:t>Customer due diligence for banks</a:t>
            </a:r>
            <a:r>
              <a:rPr lang="ru-RU" sz="1200" dirty="0"/>
              <a:t>). В 2001 г. ФАТФ принимаются 40</a:t>
            </a:r>
            <a:r>
              <a:rPr lang="ru-RU" sz="1200" i="1" dirty="0"/>
              <a:t> основных критериев, препятствующих международному сотрудничеству в борьбе с отмыванием денег и 9 специальных рекомендаций.</a:t>
            </a:r>
            <a:endParaRPr lang="ru-RU" sz="1200" dirty="0"/>
          </a:p>
          <a:p>
            <a:pPr algn="ctr"/>
            <a:endParaRPr lang="ru-RU" sz="1200" dirty="0"/>
          </a:p>
        </p:txBody>
      </p:sp>
      <p:sp>
        <p:nvSpPr>
          <p:cNvPr id="5" name="Прямоугольник 4"/>
          <p:cNvSpPr/>
          <p:nvPr/>
        </p:nvSpPr>
        <p:spPr>
          <a:xfrm>
            <a:off x="467544" y="1916832"/>
            <a:ext cx="5616624" cy="468052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lang="ru-RU" sz="1000" b="1" dirty="0" smtClean="0"/>
          </a:p>
          <a:p>
            <a:r>
              <a:rPr lang="ru-RU" sz="1000" b="1" dirty="0" smtClean="0"/>
              <a:t>Сорок </a:t>
            </a:r>
            <a:r>
              <a:rPr lang="ru-RU" sz="1000" b="1" dirty="0"/>
              <a:t>рекомендаций ФАТФ по борьбе с отмыванием денег</a:t>
            </a:r>
            <a:endParaRPr lang="ru-RU" sz="1000" dirty="0"/>
          </a:p>
          <a:p>
            <a:r>
              <a:rPr lang="ru-RU" sz="1000" b="1" dirty="0"/>
              <a:t> </a:t>
            </a:r>
            <a:r>
              <a:rPr lang="ru-RU" sz="1000" u="sng" dirty="0" smtClean="0"/>
              <a:t>Сфера </a:t>
            </a:r>
            <a:r>
              <a:rPr lang="ru-RU" sz="1000" u="sng" dirty="0"/>
              <a:t>охвата уголовного преступления по отмыванию денег</a:t>
            </a:r>
            <a:endParaRPr lang="ru-RU" sz="1000" dirty="0"/>
          </a:p>
          <a:p>
            <a:r>
              <a:rPr lang="ru-RU" sz="1000" i="1" dirty="0"/>
              <a:t>Рекомендации 1-2</a:t>
            </a:r>
            <a:endParaRPr lang="ru-RU" sz="1000" dirty="0"/>
          </a:p>
          <a:p>
            <a:r>
              <a:rPr lang="ru-RU" sz="1000" dirty="0"/>
              <a:t> </a:t>
            </a:r>
            <a:r>
              <a:rPr lang="ru-RU" sz="1000" u="sng" dirty="0" smtClean="0"/>
              <a:t>Обеспечительные </a:t>
            </a:r>
            <a:r>
              <a:rPr lang="ru-RU" sz="1000" u="sng" dirty="0"/>
              <a:t>меры и конфискация</a:t>
            </a:r>
            <a:endParaRPr lang="ru-RU" sz="1000" dirty="0"/>
          </a:p>
          <a:p>
            <a:r>
              <a:rPr lang="ru-RU" sz="1000" i="1" dirty="0"/>
              <a:t>Рекомендация 3</a:t>
            </a:r>
            <a:endParaRPr lang="ru-RU" sz="1000" dirty="0"/>
          </a:p>
          <a:p>
            <a:r>
              <a:rPr lang="ru-RU" sz="1000" dirty="0"/>
              <a:t> </a:t>
            </a:r>
            <a:r>
              <a:rPr lang="ru-RU" sz="1000" u="sng" dirty="0" smtClean="0"/>
              <a:t>Надлежащая </a:t>
            </a:r>
            <a:r>
              <a:rPr lang="ru-RU" sz="1000" u="sng" dirty="0"/>
              <a:t>проверка клиентов и ведение учета</a:t>
            </a:r>
            <a:endParaRPr lang="ru-RU" sz="1000" dirty="0"/>
          </a:p>
          <a:p>
            <a:r>
              <a:rPr lang="ru-RU" sz="1000" i="1" dirty="0"/>
              <a:t>Рекомендации 4-12</a:t>
            </a:r>
            <a:endParaRPr lang="ru-RU" sz="1000" dirty="0"/>
          </a:p>
          <a:p>
            <a:r>
              <a:rPr lang="ru-RU" sz="1000" u="sng" dirty="0" smtClean="0"/>
              <a:t>Отчетность </a:t>
            </a:r>
            <a:r>
              <a:rPr lang="ru-RU" sz="1000" u="sng" dirty="0"/>
              <a:t>о подозрительных операциях и выполнение требований</a:t>
            </a:r>
            <a:endParaRPr lang="ru-RU" sz="1000" dirty="0"/>
          </a:p>
          <a:p>
            <a:r>
              <a:rPr lang="ru-RU" sz="1000" i="1" dirty="0"/>
              <a:t>Рекомендации 13-16</a:t>
            </a:r>
            <a:endParaRPr lang="ru-RU" sz="1000" dirty="0"/>
          </a:p>
          <a:p>
            <a:r>
              <a:rPr lang="ru-RU" sz="1000" dirty="0"/>
              <a:t> </a:t>
            </a:r>
            <a:r>
              <a:rPr lang="ru-RU" sz="1000" u="sng" dirty="0" smtClean="0"/>
              <a:t>Прочие </a:t>
            </a:r>
            <a:r>
              <a:rPr lang="ru-RU" sz="1000" u="sng" dirty="0"/>
              <a:t>меры сдерживания отмывания денег и финансирования терроризма</a:t>
            </a:r>
            <a:endParaRPr lang="ru-RU" sz="1000" dirty="0"/>
          </a:p>
          <a:p>
            <a:r>
              <a:rPr lang="ru-RU" sz="1000" i="1" dirty="0"/>
              <a:t>Рекомендации 17-20</a:t>
            </a:r>
            <a:endParaRPr lang="ru-RU" sz="1000" dirty="0"/>
          </a:p>
          <a:p>
            <a:r>
              <a:rPr lang="ru-RU" sz="1000" dirty="0"/>
              <a:t> </a:t>
            </a:r>
            <a:r>
              <a:rPr lang="ru-RU" sz="1000" u="sng" dirty="0" smtClean="0"/>
              <a:t>Меры</a:t>
            </a:r>
            <a:r>
              <a:rPr lang="ru-RU" sz="1000" u="sng" dirty="0"/>
              <a:t>, которые следует предпринимать в отношении стран, не выполняющих</a:t>
            </a:r>
            <a:r>
              <a:rPr lang="ru-RU" sz="1000" dirty="0"/>
              <a:t> </a:t>
            </a:r>
            <a:r>
              <a:rPr lang="ru-RU" sz="1000" u="sng" dirty="0"/>
              <a:t>Рекомендации ФАТФ или выполняющих их в недостаточной степени</a:t>
            </a:r>
            <a:endParaRPr lang="ru-RU" sz="1000" dirty="0"/>
          </a:p>
          <a:p>
            <a:r>
              <a:rPr lang="ru-RU" sz="1000" i="1" dirty="0"/>
              <a:t>Рекомендации 21-22</a:t>
            </a:r>
            <a:endParaRPr lang="ru-RU" sz="1000" dirty="0"/>
          </a:p>
          <a:p>
            <a:r>
              <a:rPr lang="ru-RU" sz="1000" u="sng" dirty="0" smtClean="0"/>
              <a:t>Регулирование </a:t>
            </a:r>
            <a:r>
              <a:rPr lang="ru-RU" sz="1000" u="sng" dirty="0"/>
              <a:t>и надзор</a:t>
            </a:r>
            <a:endParaRPr lang="ru-RU" sz="1000" dirty="0"/>
          </a:p>
          <a:p>
            <a:r>
              <a:rPr lang="ru-RU" sz="1000" i="1" dirty="0"/>
              <a:t>Рекомендации 23-25</a:t>
            </a:r>
            <a:endParaRPr lang="ru-RU" sz="1000" dirty="0"/>
          </a:p>
          <a:p>
            <a:r>
              <a:rPr lang="ru-RU" sz="1000" dirty="0"/>
              <a:t> </a:t>
            </a:r>
            <a:r>
              <a:rPr lang="ru-RU" sz="1000" u="sng" dirty="0" smtClean="0"/>
              <a:t>Институциональные </a:t>
            </a:r>
            <a:r>
              <a:rPr lang="ru-RU" sz="1000" u="sng" dirty="0"/>
              <a:t>и прочие меры, необходимые для систем борьбы</a:t>
            </a:r>
            <a:r>
              <a:rPr lang="ru-RU" sz="1000" dirty="0"/>
              <a:t> с </a:t>
            </a:r>
            <a:r>
              <a:rPr lang="ru-RU" sz="1000" u="sng" dirty="0"/>
              <a:t>отмыванием денег/финансированием терроризма</a:t>
            </a:r>
            <a:endParaRPr lang="ru-RU" sz="1000" dirty="0"/>
          </a:p>
          <a:p>
            <a:r>
              <a:rPr lang="ru-RU" sz="1000" dirty="0"/>
              <a:t>Компетентные органы, их полномочия и ресурсы</a:t>
            </a:r>
          </a:p>
          <a:p>
            <a:r>
              <a:rPr lang="ru-RU" sz="1000" i="1" dirty="0"/>
              <a:t>Рекомендации 26-32</a:t>
            </a:r>
            <a:endParaRPr lang="ru-RU" sz="1000" dirty="0"/>
          </a:p>
          <a:p>
            <a:r>
              <a:rPr lang="ru-RU" sz="1000" dirty="0"/>
              <a:t>Прозрачность юридических лиц и образований</a:t>
            </a:r>
          </a:p>
          <a:p>
            <a:r>
              <a:rPr lang="ru-RU" sz="1000" i="1" dirty="0"/>
              <a:t>Рекомендации 33-34</a:t>
            </a:r>
            <a:endParaRPr lang="ru-RU" sz="1000" dirty="0"/>
          </a:p>
          <a:p>
            <a:r>
              <a:rPr lang="ru-RU" sz="1000" dirty="0"/>
              <a:t>Международное сотрудничество</a:t>
            </a:r>
          </a:p>
          <a:p>
            <a:r>
              <a:rPr lang="ru-RU" sz="1000" i="1" dirty="0"/>
              <a:t>Рекомендация 35</a:t>
            </a:r>
            <a:endParaRPr lang="ru-RU" sz="1000" dirty="0"/>
          </a:p>
          <a:p>
            <a:r>
              <a:rPr lang="ru-RU" sz="1000" dirty="0"/>
              <a:t>Правовая взаимопомощь и экстрадиция</a:t>
            </a:r>
          </a:p>
          <a:p>
            <a:r>
              <a:rPr lang="ru-RU" sz="1000" i="1" dirty="0"/>
              <a:t>Рекомендации 36-39</a:t>
            </a:r>
            <a:endParaRPr lang="ru-RU" sz="1000" dirty="0"/>
          </a:p>
          <a:p>
            <a:r>
              <a:rPr lang="ru-RU" sz="1000" dirty="0"/>
              <a:t>Прочие формы сотрудничества</a:t>
            </a:r>
          </a:p>
          <a:p>
            <a:r>
              <a:rPr lang="ru-RU" sz="1000" b="1" dirty="0" smtClean="0"/>
              <a:t>Шатен </a:t>
            </a:r>
            <a:r>
              <a:rPr lang="ru-RU" sz="1000" b="1" dirty="0"/>
              <a:t>П.-Л., Макдауэл Дж. и др</a:t>
            </a:r>
            <a:r>
              <a:rPr lang="ru-RU" sz="1000" dirty="0"/>
              <a:t>., Предотвращение отмывания денег и финансирования терроризма, 2011, М., Альпина</a:t>
            </a:r>
          </a:p>
          <a:p>
            <a:pPr algn="ctr"/>
            <a:endParaRPr lang="ru-RU" sz="1200" dirty="0"/>
          </a:p>
        </p:txBody>
      </p:sp>
      <p:sp>
        <p:nvSpPr>
          <p:cNvPr id="2" name="Прямоугольник 1"/>
          <p:cNvSpPr/>
          <p:nvPr/>
        </p:nvSpPr>
        <p:spPr>
          <a:xfrm>
            <a:off x="6372200" y="1936690"/>
            <a:ext cx="2304256" cy="466066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4800" dirty="0" smtClean="0"/>
              <a:t>40 </a:t>
            </a:r>
          </a:p>
          <a:p>
            <a:pPr algn="ctr"/>
            <a:r>
              <a:rPr lang="ru-RU" dirty="0" smtClean="0"/>
              <a:t>основных критериев и </a:t>
            </a:r>
          </a:p>
          <a:p>
            <a:pPr algn="ctr"/>
            <a:r>
              <a:rPr lang="ru-RU" sz="4800" dirty="0" smtClean="0"/>
              <a:t>9 </a:t>
            </a:r>
          </a:p>
          <a:p>
            <a:pPr algn="ctr"/>
            <a:r>
              <a:rPr lang="ru-RU" dirty="0" smtClean="0"/>
              <a:t>специальных рекомендаций</a:t>
            </a:r>
          </a:p>
          <a:p>
            <a:pPr algn="ctr"/>
            <a:r>
              <a:rPr lang="ru-RU" sz="4000" dirty="0" smtClean="0"/>
              <a:t>ФАТФ</a:t>
            </a:r>
            <a:endParaRPr lang="ru-RU" sz="4000" dirty="0"/>
          </a:p>
        </p:txBody>
      </p:sp>
    </p:spTree>
    <p:extLst>
      <p:ext uri="{BB962C8B-B14F-4D97-AF65-F5344CB8AC3E}">
        <p14:creationId xmlns:p14="http://schemas.microsoft.com/office/powerpoint/2010/main" val="18309523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6"/>
            <a:ext cx="8208912" cy="3024336"/>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a:t>Девять специальных рекомендаций </a:t>
            </a:r>
            <a:r>
              <a:rPr lang="ru-RU" sz="1200" b="1" dirty="0" smtClean="0"/>
              <a:t>ФАТФ</a:t>
            </a:r>
          </a:p>
          <a:p>
            <a:endParaRPr lang="ru-RU" sz="1200" dirty="0"/>
          </a:p>
          <a:p>
            <a:r>
              <a:rPr lang="ru-RU" sz="1200" dirty="0"/>
              <a:t>Признавая крайнюю важность действий по борьбе с финансированием терроризма, ФАТФ разработала эти девять специальных рекомендаций в дополнение к 40 рекомендациям по борьбе с отмыванием денежных средств:</a:t>
            </a:r>
          </a:p>
          <a:p>
            <a:pPr marL="228600" lvl="0" indent="-228600">
              <a:buFont typeface="+mj-lt"/>
              <a:buAutoNum type="arabicPeriod"/>
            </a:pPr>
            <a:r>
              <a:rPr lang="ru-RU" sz="1200" dirty="0"/>
              <a:t>Ратификация и выполнение резолюций ООН</a:t>
            </a:r>
          </a:p>
          <a:p>
            <a:pPr marL="228600" lvl="0" indent="-228600">
              <a:buFont typeface="+mj-lt"/>
              <a:buAutoNum type="arabicPeriod"/>
            </a:pPr>
            <a:r>
              <a:rPr lang="ru-RU" sz="1200" dirty="0"/>
              <a:t>Признание преступного характера финансирования терроризма и связанного с ним отмывания денег</a:t>
            </a:r>
          </a:p>
          <a:p>
            <a:pPr marL="228600" lvl="0" indent="-228600">
              <a:buFont typeface="+mj-lt"/>
              <a:buAutoNum type="arabicPeriod"/>
            </a:pPr>
            <a:r>
              <a:rPr lang="ru-RU" sz="1200" dirty="0"/>
              <a:t>Замораживание и конфискация активов террористов</a:t>
            </a:r>
          </a:p>
          <a:p>
            <a:pPr marL="228600" lvl="0" indent="-228600">
              <a:buFont typeface="+mj-lt"/>
              <a:buAutoNum type="arabicPeriod"/>
            </a:pPr>
            <a:r>
              <a:rPr lang="ru-RU" sz="1200" dirty="0"/>
              <a:t>Отчетность о подозрительных операциях, связанных с терроризмом</a:t>
            </a:r>
          </a:p>
          <a:p>
            <a:pPr marL="228600" lvl="0" indent="-228600">
              <a:buFont typeface="+mj-lt"/>
              <a:buAutoNum type="arabicPeriod"/>
            </a:pPr>
            <a:r>
              <a:rPr lang="ru-RU" sz="1200" dirty="0"/>
              <a:t>Международное сотрудничество</a:t>
            </a:r>
          </a:p>
          <a:p>
            <a:pPr marL="228600" lvl="0" indent="-228600">
              <a:buFont typeface="+mj-lt"/>
              <a:buAutoNum type="arabicPeriod"/>
            </a:pPr>
            <a:r>
              <a:rPr lang="ru-RU" sz="1200" dirty="0"/>
              <a:t>Альтернативные способы перевода средств</a:t>
            </a:r>
          </a:p>
          <a:p>
            <a:pPr marL="228600" lvl="0" indent="-228600">
              <a:buFont typeface="+mj-lt"/>
              <a:buAutoNum type="arabicPeriod"/>
            </a:pPr>
            <a:r>
              <a:rPr lang="ru-RU" sz="1200" dirty="0"/>
              <a:t>Электронные переводы</a:t>
            </a:r>
          </a:p>
          <a:p>
            <a:pPr marL="228600" lvl="0" indent="-228600">
              <a:buFont typeface="+mj-lt"/>
              <a:buAutoNum type="arabicPeriod"/>
            </a:pPr>
            <a:r>
              <a:rPr lang="ru-RU" sz="1200" dirty="0"/>
              <a:t>Некоммерческие организации</a:t>
            </a:r>
          </a:p>
          <a:p>
            <a:pPr marL="228600" indent="-228600">
              <a:buFont typeface="+mj-lt"/>
              <a:buAutoNum type="arabicPeriod"/>
            </a:pPr>
            <a:r>
              <a:rPr lang="ru-RU" sz="1200" dirty="0"/>
              <a:t>Курьеры по перевозке наличных денежных средств </a:t>
            </a:r>
            <a:endParaRPr lang="ru-RU" sz="1200" dirty="0" smtClean="0"/>
          </a:p>
          <a:p>
            <a:endParaRPr lang="ru-RU" sz="1200" dirty="0"/>
          </a:p>
          <a:p>
            <a:r>
              <a:rPr lang="ru-RU" sz="1200" b="1" dirty="0" smtClean="0"/>
              <a:t>Шатен </a:t>
            </a:r>
            <a:r>
              <a:rPr lang="ru-RU" sz="1200" b="1" dirty="0"/>
              <a:t>П.-Л., Макдауэл Дж. и др</a:t>
            </a:r>
            <a:r>
              <a:rPr lang="ru-RU" sz="1200" dirty="0"/>
              <a:t>., Предотвращение отмывания денег и финансирования терроризма, 2011, М., Альпина</a:t>
            </a:r>
          </a:p>
          <a:p>
            <a:pPr algn="ctr"/>
            <a:endParaRPr lang="ru-RU" sz="1200" dirty="0"/>
          </a:p>
        </p:txBody>
      </p:sp>
      <p:sp>
        <p:nvSpPr>
          <p:cNvPr id="5" name="Прямоугольник 4"/>
          <p:cNvSpPr/>
          <p:nvPr/>
        </p:nvSpPr>
        <p:spPr>
          <a:xfrm>
            <a:off x="395536" y="4869160"/>
            <a:ext cx="8208912"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a:t>Таким образом, период с 1989 по 2001 годы стал периодом становления международной и национальных систем по противодействию отмыванию преступных доходов. В России с 1 февраля 2002 г. в законную силу вступил Федеральный закон № 115-ФЗ «О противодействии легализации (отмыванию) доходов, полученных преступным путем, и финансированию терроризма». Указом Президента Российской Федерации от 01.11.2001 г. № 1263 был образован новый орган исполнительной власти – Комитет по финансовому мониторингу РФ (в настоящее время – Федеральная служба по финансовому мониторингу, Росфинмониторинг), уполномоченный принимать меры по противодействию легализации (отмыванию) преступных доходов.</a:t>
            </a:r>
          </a:p>
          <a:p>
            <a:pPr algn="ctr"/>
            <a:endParaRPr lang="ru-RU" sz="1200" dirty="0"/>
          </a:p>
        </p:txBody>
      </p:sp>
      <p:sp>
        <p:nvSpPr>
          <p:cNvPr id="6" name="Прямоугольник 5"/>
          <p:cNvSpPr/>
          <p:nvPr/>
        </p:nvSpPr>
        <p:spPr>
          <a:xfrm>
            <a:off x="395536" y="3621015"/>
            <a:ext cx="8208912" cy="914400"/>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1 ноября 2001 года в России образована</a:t>
            </a:r>
          </a:p>
          <a:p>
            <a:pPr algn="ctr"/>
            <a:r>
              <a:rPr lang="ru-RU" dirty="0" smtClean="0"/>
              <a:t>Федеральная служба финансового мониторинга</a:t>
            </a:r>
            <a:endParaRPr lang="ru-RU" dirty="0"/>
          </a:p>
        </p:txBody>
      </p:sp>
      <p:pic>
        <p:nvPicPr>
          <p:cNvPr id="7" name="Picture 2" descr="C:\Users\User\Pictures\Финмониторинг\images (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3754861"/>
            <a:ext cx="646708" cy="6467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User\Pictures\Финмониторинг\images (нарк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545" y="3675298"/>
            <a:ext cx="1056627" cy="80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9416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26368"/>
            <a:ext cx="6696744" cy="192251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b="1" dirty="0"/>
              <a:t>Организация ПОД/ФТ в Российской Федерации. </a:t>
            </a:r>
            <a:endParaRPr lang="ru-RU" sz="1200" b="1" dirty="0" smtClean="0"/>
          </a:p>
          <a:p>
            <a:endParaRPr lang="ru-RU" sz="1200" b="1" dirty="0"/>
          </a:p>
          <a:p>
            <a:r>
              <a:rPr lang="ru-RU" sz="1200" dirty="0" smtClean="0"/>
              <a:t>Федеральный </a:t>
            </a:r>
            <a:r>
              <a:rPr lang="ru-RU" sz="1200" dirty="0"/>
              <a:t>закон № 115-ФЗ регулирует отношения граждан Российской Федерации, иностранных граждан и лиц без гражданства, организаций, осуществляющих операции с денежными средствами или иным имуществом, а также государственных органов, осуществляющих контроль на территории Российской Федерации за проведением операций с денежными средствами или иным имуществом, в целях предупреждения, выявления и пресечения деяний, связанных с легализацией (отмыванием) доходов, полученных преступным путем, и финансирования терроризма.</a:t>
            </a:r>
          </a:p>
          <a:p>
            <a:pPr algn="ctr"/>
            <a:endParaRPr lang="ru-RU" sz="1200" dirty="0"/>
          </a:p>
        </p:txBody>
      </p:sp>
      <p:sp>
        <p:nvSpPr>
          <p:cNvPr id="5" name="Прямоугольник 4"/>
          <p:cNvSpPr/>
          <p:nvPr/>
        </p:nvSpPr>
        <p:spPr>
          <a:xfrm>
            <a:off x="396956" y="2722104"/>
            <a:ext cx="8279500" cy="373123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r>
              <a:rPr lang="ru-RU" sz="1200" dirty="0" smtClean="0"/>
              <a:t>Основные </a:t>
            </a:r>
            <a:r>
              <a:rPr lang="ru-RU" sz="1200" dirty="0"/>
              <a:t>понятия и определения Федеральный закон от 07.08.2001 г. № 115-ФЗ «О противодействии легализации (отмыванию) доходов, полученных преступным путем, и финансированию терроризма</a:t>
            </a:r>
            <a:r>
              <a:rPr lang="ru-RU" sz="1200" dirty="0" smtClean="0"/>
              <a:t>»:</a:t>
            </a:r>
          </a:p>
          <a:p>
            <a:endParaRPr lang="ru-RU" sz="1200" dirty="0"/>
          </a:p>
          <a:p>
            <a:r>
              <a:rPr lang="ru-RU" sz="1200" i="1" u="sng" dirty="0"/>
              <a:t>Доходы, полученные преступным путем</a:t>
            </a:r>
            <a:r>
              <a:rPr lang="ru-RU" sz="1200" u="sng" dirty="0"/>
              <a:t> </a:t>
            </a:r>
            <a:r>
              <a:rPr lang="ru-RU" sz="1200" dirty="0"/>
              <a:t>– денежные средства или иное имущества, полученные в результате совершения преступления.</a:t>
            </a:r>
          </a:p>
          <a:p>
            <a:r>
              <a:rPr lang="ru-RU" sz="1200" i="1" u="sng" dirty="0"/>
              <a:t>Легализация (отмывание) доходов, полученных преступным путем </a:t>
            </a:r>
            <a:r>
              <a:rPr lang="ru-RU" sz="1200" dirty="0"/>
              <a:t>– придание правомерного вида владению, пользованию или распоряжению денежными средствами или иным имуществом, полученным в результате совершения преступления, за исключением преступлений, предусмотренных статьями 193, 194, 198, 199, 199.1 и 199.2 Уголовного кодекса Российской Федерации.</a:t>
            </a:r>
          </a:p>
          <a:p>
            <a:r>
              <a:rPr lang="ru-RU" sz="1200" i="1" u="sng" dirty="0"/>
              <a:t>Операции с денежными средствами или иным имуществом </a:t>
            </a:r>
            <a:r>
              <a:rPr lang="ru-RU" sz="1200" dirty="0"/>
              <a:t>– действия физических и юридических лиц с денежными средствами или иным имуществом независимо от формы и способа их осуществления, направленные на установление, изменение или прекращение связанных с ними гражданских прав и обязанностей.</a:t>
            </a:r>
          </a:p>
          <a:p>
            <a:r>
              <a:rPr lang="ru-RU" sz="1200" i="1" u="sng" dirty="0"/>
              <a:t>Уполномоченный орган </a:t>
            </a:r>
            <a:r>
              <a:rPr lang="ru-RU" sz="1200" dirty="0"/>
              <a:t>– федеральный орган исполнительной власти, принимающий меры по противодействию легализации (отмыванию) доходов, полученных преступным путем, и финансированию терроризма.</a:t>
            </a:r>
          </a:p>
          <a:p>
            <a:r>
              <a:rPr lang="ru-RU" sz="1200" i="1" u="sng" dirty="0"/>
              <a:t>Обязательный контроль </a:t>
            </a:r>
            <a:r>
              <a:rPr lang="ru-RU" sz="1200" dirty="0"/>
              <a:t>– совокупность принимаемых уполномоченным органом мер по контролю за операциями с денежными средствами или иным имуществом на основании информации, представляемой ему организациями, осуществляющими такие операции, а также по проверке этой информации в соответствии с законодательством Российской Федерации.</a:t>
            </a:r>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p:txBody>
      </p:sp>
      <p:sp>
        <p:nvSpPr>
          <p:cNvPr id="2" name="Прямоугольник 1"/>
          <p:cNvSpPr/>
          <p:nvPr/>
        </p:nvSpPr>
        <p:spPr>
          <a:xfrm>
            <a:off x="7380312" y="1397067"/>
            <a:ext cx="1296144" cy="95181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000" dirty="0" smtClean="0"/>
              <a:t>115-фз</a:t>
            </a:r>
            <a:endParaRPr lang="ru-RU" sz="2000" dirty="0"/>
          </a:p>
        </p:txBody>
      </p:sp>
      <p:pic>
        <p:nvPicPr>
          <p:cNvPr id="6" name="Picture 2" descr="C:\Users\User\Pictures\iCAQZ5NZ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903" y="426368"/>
            <a:ext cx="691553" cy="82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669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95536" y="332656"/>
            <a:ext cx="8280920" cy="61206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ru-RU" sz="1200" b="1" dirty="0" smtClean="0"/>
          </a:p>
          <a:p>
            <a:endParaRPr lang="ru-RU" sz="1200" b="1" dirty="0"/>
          </a:p>
          <a:p>
            <a:r>
              <a:rPr lang="ru-RU" sz="1200" b="1" dirty="0" smtClean="0"/>
              <a:t>Гражданский кодекс Российской Федерации</a:t>
            </a:r>
          </a:p>
          <a:p>
            <a:r>
              <a:rPr lang="ru-RU" sz="1200" dirty="0" smtClean="0"/>
              <a:t>Статья 57. Реорганизация юридического лица</a:t>
            </a:r>
          </a:p>
          <a:p>
            <a:endParaRPr lang="ru-RU" sz="1200" dirty="0"/>
          </a:p>
          <a:p>
            <a:pPr marL="228600" indent="-228600">
              <a:buFont typeface="+mj-lt"/>
              <a:buAutoNum type="arabicPeriod"/>
            </a:pPr>
            <a:r>
              <a:rPr lang="ru-RU" sz="1200" dirty="0" smtClean="0"/>
              <a:t>Реорганизация юридического лица (слияние, присоединение, разделение, выделение, преобразование) может быть осуществлена по решению его учредителей (участников) либо органа юридического лица, уполномоченного на то учредительными документами.</a:t>
            </a:r>
          </a:p>
          <a:p>
            <a:pPr marL="228600" indent="-228600">
              <a:buFont typeface="+mj-lt"/>
              <a:buAutoNum type="arabicPeriod"/>
            </a:pPr>
            <a:r>
              <a:rPr lang="ru-RU" sz="1200" dirty="0" smtClean="0"/>
              <a:t>В случаях, установленных законом, реорганизация юридического лица в форме его разделения или выделения из его состава одного или нескольких юридических лиц осуществляется по решению уполномоченных государственных органов или по решению суда. Если учредители (участники) юридического лица, уполномоченный ими орган или орган юридического лица, уполномоченный на реорганизацию его учредительными документами, не осуществят реорганизацию юридического лица в срок, определенный решением уполномоченного государственного органа, суд по иску указанного государственного органа назначает внешнего управляющего юридическим лицом и поручает ему осуществить реорганизацию этого юридического лица. С момента назначения внешнего управляющего к нему переходят полномочия по управлению делами юридического лица. Внешний управляющий выступает от имени юридического лица в суде, составляет разделительный баланс и передает его на рассмотрение суда вместе с учредительными документами возникающих в результате реорганизации юридических лиц. Утверждение судом указанных документов является основанием для государственной регистрации вновь возникающих юридических лиц.</a:t>
            </a:r>
          </a:p>
          <a:p>
            <a:pPr marL="228600" indent="-228600">
              <a:buFont typeface="+mj-lt"/>
              <a:buAutoNum type="arabicPeriod"/>
            </a:pPr>
            <a:r>
              <a:rPr lang="ru-RU" sz="1200" dirty="0" smtClean="0"/>
              <a:t>В случаях, установленных законом, реорганизация юридических лиц в форме слияния, присоединения или преобразования может быть осуществлена лишь с согласия уполномоченных государственных органов.</a:t>
            </a:r>
          </a:p>
          <a:p>
            <a:pPr marL="228600" indent="-228600">
              <a:buFont typeface="+mj-lt"/>
              <a:buAutoNum type="arabicPeriod"/>
            </a:pPr>
            <a:r>
              <a:rPr lang="ru-RU" sz="1200" dirty="0" smtClean="0"/>
              <a:t>Юридическое лицо считается реорганизованным, за исключением случаев реорганизации в форме присоединения, с момента государственной регистрации вновь возникших юридических лиц. При реорганизации юридического лица в форме присоединения к нему другого юридического лица первое из них считается реорганизованным с момента внесения в единый государственный реестр юридических лиц записи о прекращении деятельности присоединенного юридического лица. </a:t>
            </a:r>
          </a:p>
          <a:p>
            <a:r>
              <a:rPr lang="ru-RU" sz="1400" dirty="0" smtClean="0"/>
              <a:t> </a:t>
            </a:r>
            <a:endParaRPr lang="ru-RU" sz="1400" dirty="0"/>
          </a:p>
        </p:txBody>
      </p:sp>
      <p:pic>
        <p:nvPicPr>
          <p:cNvPr id="3" name="Picture 2" descr="C:\Users\User\Pictures\iCAQZ5NZ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19" y="548680"/>
            <a:ext cx="902593" cy="108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9658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54360"/>
            <a:ext cx="8280920" cy="6098976"/>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050" dirty="0"/>
              <a:t>В </a:t>
            </a:r>
            <a:r>
              <a:rPr lang="ru-RU" sz="1050" b="1" dirty="0"/>
              <a:t>статье 5</a:t>
            </a:r>
            <a:r>
              <a:rPr lang="ru-RU" sz="1050" dirty="0"/>
              <a:t> названного Федерального закона дан перечень организаций, осуществляющих операции с денежными средствами:</a:t>
            </a:r>
          </a:p>
          <a:p>
            <a:r>
              <a:rPr lang="ru-RU" sz="1050" dirty="0"/>
              <a:t>- кредитные организации;</a:t>
            </a:r>
          </a:p>
          <a:p>
            <a:r>
              <a:rPr lang="ru-RU" sz="1050" dirty="0"/>
              <a:t>- профессиональные участники рынка ценных бумаг;</a:t>
            </a:r>
          </a:p>
          <a:p>
            <a:r>
              <a:rPr lang="ru-RU" sz="1050" dirty="0"/>
              <a:t>- страховые организации и лизинговые компании;</a:t>
            </a:r>
          </a:p>
          <a:p>
            <a:r>
              <a:rPr lang="ru-RU" sz="1050" dirty="0"/>
              <a:t>- ломбарды;</a:t>
            </a:r>
          </a:p>
          <a:p>
            <a:r>
              <a:rPr lang="ru-RU" sz="1050" dirty="0"/>
              <a:t>- организации, осуществляющие скупку, куплю-продажу драгоценным металлов и драгоценных камней, ювелирных изделий из них и лома таких изделий;</a:t>
            </a:r>
          </a:p>
          <a:p>
            <a:r>
              <a:rPr lang="ru-RU" sz="1050" dirty="0"/>
              <a:t>- организации, содержащие тотализаторы и букмекерские конторы, а также организующие и проводящие лотереи, тотализаторы (взаимное пари) и иные основанные на риске игры, в том числе в электронной форме;</a:t>
            </a:r>
          </a:p>
          <a:p>
            <a:r>
              <a:rPr lang="ru-RU" sz="1050" dirty="0"/>
              <a:t>- организации, осуществляющие управление инвестиционными фондами или негосударственными пенсионными фондами;</a:t>
            </a:r>
          </a:p>
          <a:p>
            <a:r>
              <a:rPr lang="ru-RU" sz="1050" dirty="0"/>
              <a:t>- организации, оказывающие посреднические услуги при осуществлении сделок купли-продажи недвижимого имущества;</a:t>
            </a:r>
          </a:p>
          <a:p>
            <a:r>
              <a:rPr lang="ru-RU" sz="1050" dirty="0"/>
              <a:t>- организации, не являющиеся кредитными организациями, осуществляющие прием от физических лиц наличных денежных средств в случаях, предусмотренных законодательством о банках и банковской деятельности;</a:t>
            </a:r>
          </a:p>
          <a:p>
            <a:r>
              <a:rPr lang="ru-RU" sz="1050" dirty="0"/>
              <a:t>- коммерческие организации, заключающие договоры финансирования под уступку денежного требования в качестве финансовых агентов.</a:t>
            </a:r>
          </a:p>
          <a:p>
            <a:r>
              <a:rPr lang="ru-RU" sz="1050" dirty="0"/>
              <a:t>В </a:t>
            </a:r>
            <a:r>
              <a:rPr lang="ru-RU" sz="1050" b="1" dirty="0"/>
              <a:t>статье 6</a:t>
            </a:r>
            <a:r>
              <a:rPr lang="ru-RU" sz="1050" dirty="0"/>
              <a:t> рассматриваемого закона дан исчерпывающий перечень операций с денежными средствами или иным имуществом, подлежащих </a:t>
            </a:r>
            <a:r>
              <a:rPr lang="ru-RU" sz="1050" i="1" dirty="0"/>
              <a:t>обязательному контролю</a:t>
            </a:r>
            <a:r>
              <a:rPr lang="ru-RU" sz="1050" dirty="0"/>
              <a:t>. Отметим из них наиболее характерные:</a:t>
            </a:r>
          </a:p>
          <a:p>
            <a:r>
              <a:rPr lang="ru-RU" sz="1050" dirty="0"/>
              <a:t>- операции с наличными денежными средствами на сумму свыше 600 000 рублей;</a:t>
            </a:r>
          </a:p>
          <a:p>
            <a:r>
              <a:rPr lang="ru-RU" sz="1050" dirty="0"/>
              <a:t>- операции с денежными средствами, если хотя бы одна из сторон (любое лицо) находится на территории (в государстве), которая не участвует в международном сотрудничестве в целях ПОД/ФТ;</a:t>
            </a:r>
          </a:p>
          <a:p>
            <a:r>
              <a:rPr lang="ru-RU" sz="1050" dirty="0"/>
              <a:t>- перевод денежных средств за границу на счет (вклад) открытый для анонимного владельца;</a:t>
            </a:r>
          </a:p>
          <a:p>
            <a:r>
              <a:rPr lang="ru-RU" sz="1050" dirty="0"/>
              <a:t>- сделка с недвижимым имуществом, если ее сумма равна или превышает 3 000 000 рублей;</a:t>
            </a:r>
          </a:p>
          <a:p>
            <a:r>
              <a:rPr lang="ru-RU" sz="1050" dirty="0"/>
              <a:t>- операции с денежными средствами или иным имуществом, если хотя бы одной из сторон является лицо, в отношении которого имеются полученные в установленном порядке сведения об его причастности к экстремистской или террористической деятельности.</a:t>
            </a:r>
          </a:p>
          <a:p>
            <a:r>
              <a:rPr lang="ru-RU" sz="1050" dirty="0"/>
              <a:t>В </a:t>
            </a:r>
            <a:r>
              <a:rPr lang="ru-RU" sz="1050" b="1" dirty="0"/>
              <a:t>статье 7</a:t>
            </a:r>
            <a:r>
              <a:rPr lang="ru-RU" sz="1050" dirty="0"/>
              <a:t> закона указаны </a:t>
            </a:r>
            <a:r>
              <a:rPr lang="ru-RU" sz="1050" i="1" dirty="0"/>
              <a:t>права и обязанности организаций, осуществляющих операции с денежными средствами или иным имуществом.  </a:t>
            </a:r>
            <a:r>
              <a:rPr lang="ru-RU" sz="1050" dirty="0"/>
              <a:t>Они соответствуют рекомендациям ФАТФ и представляют следующие действия:</a:t>
            </a:r>
          </a:p>
          <a:p>
            <a:r>
              <a:rPr lang="ru-RU" sz="1050" dirty="0"/>
              <a:t>- идентификация лица, совершающего операцию;</a:t>
            </a:r>
          </a:p>
          <a:p>
            <a:r>
              <a:rPr lang="ru-RU" sz="1050" dirty="0"/>
              <a:t>- установление и идентификация конечного выгодоприобретателя;</a:t>
            </a:r>
          </a:p>
          <a:p>
            <a:r>
              <a:rPr lang="ru-RU" sz="1050" dirty="0"/>
              <a:t>- систематическое обновление информации о клиентах и выгодоприобретателях;</a:t>
            </a:r>
          </a:p>
          <a:p>
            <a:r>
              <a:rPr lang="ru-RU" sz="1050" dirty="0"/>
              <a:t>- документальная фиксация операции, подлежащей обязательному контролю, и предоставление ее в уполномоченный орган не позднее рабочего дня, следующего за днем совершения операции;</a:t>
            </a:r>
          </a:p>
          <a:p>
            <a:r>
              <a:rPr lang="ru-RU" sz="1050" dirty="0"/>
              <a:t>- исполнение письменных запросов уполномоченного органа.</a:t>
            </a:r>
          </a:p>
          <a:p>
            <a:endParaRPr lang="ru-RU" sz="1050" dirty="0" smtClean="0"/>
          </a:p>
          <a:p>
            <a:r>
              <a:rPr lang="ru-RU" sz="1050" dirty="0" smtClean="0"/>
              <a:t>В </a:t>
            </a:r>
            <a:r>
              <a:rPr lang="ru-RU" sz="1050" dirty="0"/>
              <a:t>практике организаций, осуществляющих сделки с денежными средствами и иным имуществом, регулярно возникают операции, которые в целях ПОД/ФТ относят к категории сомнительных, подлежащих дополнительной проверке. Исчерпывающего перечня таких операций нет и быть не может – идет постоянное соревнование тех, кто осуществляет меры ПОД/ФТ и тех, кто пытается их преодолеть.</a:t>
            </a:r>
          </a:p>
          <a:p>
            <a:pPr algn="ctr"/>
            <a:endParaRPr lang="ru-RU" sz="1200" dirty="0"/>
          </a:p>
        </p:txBody>
      </p:sp>
    </p:spTree>
    <p:extLst>
      <p:ext uri="{BB962C8B-B14F-4D97-AF65-F5344CB8AC3E}">
        <p14:creationId xmlns:p14="http://schemas.microsoft.com/office/powerpoint/2010/main" val="25828909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051380912"/>
              </p:ext>
            </p:extLst>
          </p:nvPr>
        </p:nvGraphicFramePr>
        <p:xfrm>
          <a:off x="395536" y="476673"/>
          <a:ext cx="8424936" cy="6074306"/>
        </p:xfrm>
        <a:graphic>
          <a:graphicData uri="http://schemas.openxmlformats.org/drawingml/2006/table">
            <a:tbl>
              <a:tblPr firstRow="1" firstCol="1" bandRow="1">
                <a:tableStyleId>{5C22544A-7EE6-4342-B048-85BDC9FD1C3A}</a:tableStyleId>
              </a:tblPr>
              <a:tblGrid>
                <a:gridCol w="1093278"/>
                <a:gridCol w="7331658"/>
              </a:tblGrid>
              <a:tr h="204434">
                <a:tc>
                  <a:txBody>
                    <a:bodyPr/>
                    <a:lstStyle/>
                    <a:p>
                      <a:pPr algn="ctr">
                        <a:lnSpc>
                          <a:spcPct val="150000"/>
                        </a:lnSpc>
                        <a:spcAft>
                          <a:spcPts val="0"/>
                        </a:spcAft>
                      </a:pPr>
                      <a:r>
                        <a:rPr lang="ru-RU" sz="1000" dirty="0">
                          <a:effectLst/>
                        </a:rPr>
                        <a:t>1.</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b="0" dirty="0">
                          <a:solidFill>
                            <a:schemeClr val="tx1"/>
                          </a:solidFill>
                          <a:effectLst/>
                        </a:rPr>
                        <a:t>Немотивированный отказ в предоставлении клиентом сведений</a:t>
                      </a:r>
                      <a:endParaRPr lang="ru-RU" sz="1000" b="0" dirty="0">
                        <a:solidFill>
                          <a:schemeClr val="tx1"/>
                        </a:solidFill>
                        <a:effectLst/>
                        <a:latin typeface="Calibri"/>
                        <a:ea typeface="Calibri"/>
                        <a:cs typeface="Times New Roman"/>
                      </a:endParaRPr>
                    </a:p>
                  </a:txBody>
                  <a:tcPr marL="33443" marR="33443" marT="0" marB="0">
                    <a:solidFill>
                      <a:schemeClr val="accent1">
                        <a:lumMod val="40000"/>
                        <a:lumOff val="60000"/>
                      </a:schemeClr>
                    </a:solidFill>
                  </a:tcPr>
                </a:tc>
              </a:tr>
              <a:tr h="204434">
                <a:tc>
                  <a:txBody>
                    <a:bodyPr/>
                    <a:lstStyle/>
                    <a:p>
                      <a:pPr algn="ctr">
                        <a:lnSpc>
                          <a:spcPct val="150000"/>
                        </a:lnSpc>
                        <a:spcAft>
                          <a:spcPts val="0"/>
                        </a:spcAft>
                      </a:pPr>
                      <a:r>
                        <a:rPr lang="ru-RU" sz="1000" dirty="0">
                          <a:effectLst/>
                        </a:rPr>
                        <a:t>2.</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dirty="0">
                          <a:effectLst/>
                        </a:rPr>
                        <a:t>Пренебрежение клиентом более выгодными условиями</a:t>
                      </a:r>
                      <a:endParaRPr lang="ru-RU" sz="1000" dirty="0">
                        <a:effectLst/>
                        <a:latin typeface="Calibri"/>
                        <a:ea typeface="Calibri"/>
                        <a:cs typeface="Times New Roman"/>
                      </a:endParaRPr>
                    </a:p>
                  </a:txBody>
                  <a:tcPr marL="33443" marR="33443" marT="0" marB="0"/>
                </a:tc>
              </a:tr>
              <a:tr h="204434">
                <a:tc>
                  <a:txBody>
                    <a:bodyPr/>
                    <a:lstStyle/>
                    <a:p>
                      <a:pPr algn="ctr">
                        <a:lnSpc>
                          <a:spcPct val="150000"/>
                        </a:lnSpc>
                        <a:spcAft>
                          <a:spcPts val="0"/>
                        </a:spcAft>
                      </a:pPr>
                      <a:r>
                        <a:rPr lang="ru-RU" sz="1000" dirty="0">
                          <a:effectLst/>
                        </a:rPr>
                        <a:t>3.</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dirty="0">
                          <a:effectLst/>
                        </a:rPr>
                        <a:t>Наличие нестандартных или необычно сложных схем</a:t>
                      </a:r>
                      <a:endParaRPr lang="ru-RU" sz="1000" dirty="0">
                        <a:effectLst/>
                        <a:latin typeface="Calibri"/>
                        <a:ea typeface="Calibri"/>
                        <a:cs typeface="Times New Roman"/>
                      </a:endParaRPr>
                    </a:p>
                  </a:txBody>
                  <a:tcPr marL="33443" marR="33443" marT="0" marB="0"/>
                </a:tc>
              </a:tr>
              <a:tr h="204434">
                <a:tc>
                  <a:txBody>
                    <a:bodyPr/>
                    <a:lstStyle/>
                    <a:p>
                      <a:pPr algn="ctr">
                        <a:lnSpc>
                          <a:spcPct val="150000"/>
                        </a:lnSpc>
                        <a:spcAft>
                          <a:spcPts val="0"/>
                        </a:spcAft>
                      </a:pPr>
                      <a:r>
                        <a:rPr lang="ru-RU" sz="1000" dirty="0">
                          <a:effectLst/>
                        </a:rPr>
                        <a:t>4.</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dirty="0">
                          <a:effectLst/>
                        </a:rPr>
                        <a:t>Предложение клиента осуществить возврат причитающейся суммы</a:t>
                      </a:r>
                      <a:endParaRPr lang="ru-RU" sz="1000" dirty="0">
                        <a:effectLst/>
                        <a:latin typeface="Calibri"/>
                        <a:ea typeface="Calibri"/>
                        <a:cs typeface="Times New Roman"/>
                      </a:endParaRPr>
                    </a:p>
                  </a:txBody>
                  <a:tcPr marL="33443" marR="33443" marT="0" marB="0"/>
                </a:tc>
              </a:tr>
              <a:tr h="398769">
                <a:tc>
                  <a:txBody>
                    <a:bodyPr/>
                    <a:lstStyle/>
                    <a:p>
                      <a:pPr algn="ctr">
                        <a:lnSpc>
                          <a:spcPct val="150000"/>
                        </a:lnSpc>
                        <a:spcAft>
                          <a:spcPts val="0"/>
                        </a:spcAft>
                      </a:pPr>
                      <a:r>
                        <a:rPr lang="ru-RU" sz="1000" dirty="0">
                          <a:effectLst/>
                        </a:rPr>
                        <a:t>5.</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dirty="0">
                          <a:effectLst/>
                        </a:rPr>
                        <a:t>Настоятельное желание клиента работать самостоятельно с удаленного терминала</a:t>
                      </a:r>
                      <a:endParaRPr lang="ru-RU" sz="1000" dirty="0">
                        <a:effectLst/>
                        <a:latin typeface="Calibri"/>
                        <a:ea typeface="Calibri"/>
                        <a:cs typeface="Times New Roman"/>
                      </a:endParaRPr>
                    </a:p>
                  </a:txBody>
                  <a:tcPr marL="33443" marR="33443" marT="0" marB="0"/>
                </a:tc>
              </a:tr>
              <a:tr h="204434">
                <a:tc>
                  <a:txBody>
                    <a:bodyPr/>
                    <a:lstStyle/>
                    <a:p>
                      <a:pPr algn="ctr">
                        <a:lnSpc>
                          <a:spcPct val="150000"/>
                        </a:lnSpc>
                        <a:spcAft>
                          <a:spcPts val="0"/>
                        </a:spcAft>
                      </a:pPr>
                      <a:r>
                        <a:rPr lang="ru-RU" sz="1000" dirty="0">
                          <a:effectLst/>
                        </a:rPr>
                        <a:t>6.</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dirty="0">
                          <a:effectLst/>
                        </a:rPr>
                        <a:t>Внесение в операцию дополнений и изменений</a:t>
                      </a:r>
                      <a:endParaRPr lang="ru-RU" sz="1000" dirty="0">
                        <a:effectLst/>
                        <a:latin typeface="Calibri"/>
                        <a:ea typeface="Calibri"/>
                        <a:cs typeface="Times New Roman"/>
                      </a:endParaRPr>
                    </a:p>
                  </a:txBody>
                  <a:tcPr marL="33443" marR="33443" marT="0" marB="0"/>
                </a:tc>
              </a:tr>
              <a:tr h="204434">
                <a:tc>
                  <a:txBody>
                    <a:bodyPr/>
                    <a:lstStyle/>
                    <a:p>
                      <a:pPr algn="ctr">
                        <a:lnSpc>
                          <a:spcPct val="150000"/>
                        </a:lnSpc>
                        <a:spcAft>
                          <a:spcPts val="0"/>
                        </a:spcAft>
                      </a:pPr>
                      <a:r>
                        <a:rPr lang="ru-RU" sz="1000" dirty="0">
                          <a:effectLst/>
                        </a:rPr>
                        <a:t>7.</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dirty="0">
                          <a:effectLst/>
                        </a:rPr>
                        <a:t>Необоснованная поспешность в проведении операции</a:t>
                      </a:r>
                      <a:endParaRPr lang="ru-RU" sz="1000" dirty="0">
                        <a:effectLst/>
                        <a:latin typeface="Calibri"/>
                        <a:ea typeface="Calibri"/>
                        <a:cs typeface="Times New Roman"/>
                      </a:endParaRPr>
                    </a:p>
                  </a:txBody>
                  <a:tcPr marL="33443" marR="33443" marT="0" marB="0"/>
                </a:tc>
              </a:tr>
              <a:tr h="398769">
                <a:tc>
                  <a:txBody>
                    <a:bodyPr/>
                    <a:lstStyle/>
                    <a:p>
                      <a:pPr algn="ctr">
                        <a:lnSpc>
                          <a:spcPct val="150000"/>
                        </a:lnSpc>
                        <a:spcAft>
                          <a:spcPts val="0"/>
                        </a:spcAft>
                      </a:pPr>
                      <a:r>
                        <a:rPr lang="ru-RU" sz="1000" dirty="0">
                          <a:effectLst/>
                        </a:rPr>
                        <a:t>8.</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dirty="0">
                          <a:effectLst/>
                        </a:rPr>
                        <a:t>Внесение клиентом в заранее согласованную схему операции перед началом ее реализации значительных изменений</a:t>
                      </a:r>
                      <a:endParaRPr lang="ru-RU" sz="1000" dirty="0">
                        <a:effectLst/>
                        <a:latin typeface="Calibri"/>
                        <a:ea typeface="Calibri"/>
                        <a:cs typeface="Times New Roman"/>
                      </a:endParaRPr>
                    </a:p>
                  </a:txBody>
                  <a:tcPr marL="33443" marR="33443" marT="0" marB="0"/>
                </a:tc>
              </a:tr>
              <a:tr h="398769">
                <a:tc>
                  <a:txBody>
                    <a:bodyPr/>
                    <a:lstStyle/>
                    <a:p>
                      <a:pPr algn="ctr">
                        <a:lnSpc>
                          <a:spcPct val="150000"/>
                        </a:lnSpc>
                        <a:spcAft>
                          <a:spcPts val="0"/>
                        </a:spcAft>
                      </a:pPr>
                      <a:r>
                        <a:rPr lang="ru-RU" sz="1000" dirty="0">
                          <a:effectLst/>
                        </a:rPr>
                        <a:t>9.</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dirty="0">
                          <a:effectLst/>
                        </a:rPr>
                        <a:t>Передача клиентом поручения об осуществлении операции через представителя без вступления в прямой контакт</a:t>
                      </a:r>
                      <a:endParaRPr lang="ru-RU" sz="1000" dirty="0">
                        <a:effectLst/>
                        <a:latin typeface="Calibri"/>
                        <a:ea typeface="Calibri"/>
                        <a:cs typeface="Times New Roman"/>
                      </a:endParaRPr>
                    </a:p>
                  </a:txBody>
                  <a:tcPr marL="33443" marR="33443" marT="0" marB="0"/>
                </a:tc>
              </a:tr>
              <a:tr h="598154">
                <a:tc>
                  <a:txBody>
                    <a:bodyPr/>
                    <a:lstStyle/>
                    <a:p>
                      <a:pPr algn="ctr">
                        <a:lnSpc>
                          <a:spcPct val="150000"/>
                        </a:lnSpc>
                        <a:spcAft>
                          <a:spcPts val="0"/>
                        </a:spcAft>
                      </a:pPr>
                      <a:r>
                        <a:rPr lang="ru-RU" sz="1000" dirty="0">
                          <a:effectLst/>
                        </a:rPr>
                        <a:t>10. </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dirty="0">
                          <a:effectLst/>
                        </a:rPr>
                        <a:t>Осуществление операций с использованием дистанционных схем обслуживания, если возникает подозрение, что этим пользуется третье лицо, а не сам клиент</a:t>
                      </a:r>
                      <a:endParaRPr lang="ru-RU" sz="1000" dirty="0">
                        <a:effectLst/>
                        <a:latin typeface="Calibri"/>
                        <a:ea typeface="Calibri"/>
                        <a:cs typeface="Times New Roman"/>
                      </a:endParaRPr>
                    </a:p>
                  </a:txBody>
                  <a:tcPr marL="33443" marR="33443" marT="0" marB="0"/>
                </a:tc>
              </a:tr>
              <a:tr h="398769">
                <a:tc>
                  <a:txBody>
                    <a:bodyPr/>
                    <a:lstStyle/>
                    <a:p>
                      <a:pPr algn="ctr">
                        <a:lnSpc>
                          <a:spcPct val="150000"/>
                        </a:lnSpc>
                        <a:spcAft>
                          <a:spcPts val="0"/>
                        </a:spcAft>
                      </a:pPr>
                      <a:r>
                        <a:rPr lang="ru-RU" sz="1000" dirty="0">
                          <a:effectLst/>
                        </a:rPr>
                        <a:t>11.</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dirty="0">
                          <a:effectLst/>
                        </a:rPr>
                        <a:t>Сложности, возникающие при проверке представляемых клиентом сведений</a:t>
                      </a:r>
                      <a:endParaRPr lang="ru-RU" sz="1000" dirty="0">
                        <a:effectLst/>
                        <a:latin typeface="Calibri"/>
                        <a:ea typeface="Calibri"/>
                        <a:cs typeface="Times New Roman"/>
                      </a:endParaRPr>
                    </a:p>
                  </a:txBody>
                  <a:tcPr marL="33443" marR="33443" marT="0" marB="0"/>
                </a:tc>
              </a:tr>
              <a:tr h="204434">
                <a:tc>
                  <a:txBody>
                    <a:bodyPr/>
                    <a:lstStyle/>
                    <a:p>
                      <a:pPr algn="ctr">
                        <a:lnSpc>
                          <a:spcPct val="150000"/>
                        </a:lnSpc>
                        <a:spcAft>
                          <a:spcPts val="0"/>
                        </a:spcAft>
                      </a:pPr>
                      <a:r>
                        <a:rPr lang="ru-RU" sz="1000" dirty="0">
                          <a:effectLst/>
                        </a:rPr>
                        <a:t>12.</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dirty="0">
                          <a:effectLst/>
                        </a:rPr>
                        <a:t>Невозможность установления контрагентов клиента</a:t>
                      </a:r>
                      <a:endParaRPr lang="ru-RU" sz="1000" dirty="0">
                        <a:effectLst/>
                        <a:latin typeface="Calibri"/>
                        <a:ea typeface="Calibri"/>
                        <a:cs typeface="Times New Roman"/>
                      </a:endParaRPr>
                    </a:p>
                  </a:txBody>
                  <a:tcPr marL="33443" marR="33443" marT="0" marB="0"/>
                </a:tc>
              </a:tr>
              <a:tr h="204434">
                <a:tc>
                  <a:txBody>
                    <a:bodyPr/>
                    <a:lstStyle/>
                    <a:p>
                      <a:pPr algn="ctr">
                        <a:lnSpc>
                          <a:spcPct val="150000"/>
                        </a:lnSpc>
                        <a:spcAft>
                          <a:spcPts val="0"/>
                        </a:spcAft>
                      </a:pPr>
                      <a:r>
                        <a:rPr lang="ru-RU" sz="1000" dirty="0">
                          <a:effectLst/>
                        </a:rPr>
                        <a:t>13.</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dirty="0">
                          <a:effectLst/>
                        </a:rPr>
                        <a:t>Настаивание клиента на проведении расчетов наличными деньгами</a:t>
                      </a:r>
                      <a:endParaRPr lang="ru-RU" sz="1000" dirty="0">
                        <a:effectLst/>
                        <a:latin typeface="Calibri"/>
                        <a:ea typeface="Calibri"/>
                        <a:cs typeface="Times New Roman"/>
                      </a:endParaRPr>
                    </a:p>
                  </a:txBody>
                  <a:tcPr marL="33443" marR="33443" marT="0" marB="0"/>
                </a:tc>
              </a:tr>
              <a:tr h="398769">
                <a:tc>
                  <a:txBody>
                    <a:bodyPr/>
                    <a:lstStyle/>
                    <a:p>
                      <a:pPr algn="ctr">
                        <a:lnSpc>
                          <a:spcPct val="150000"/>
                        </a:lnSpc>
                        <a:spcAft>
                          <a:spcPts val="0"/>
                        </a:spcAft>
                      </a:pPr>
                      <a:r>
                        <a:rPr lang="ru-RU" sz="1000" dirty="0">
                          <a:effectLst/>
                        </a:rPr>
                        <a:t>14. </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dirty="0">
                          <a:effectLst/>
                        </a:rPr>
                        <a:t>Совершение операций с ценными бумагами, не обеспеченными активами эмитентов</a:t>
                      </a:r>
                      <a:endParaRPr lang="ru-RU" sz="1000" dirty="0">
                        <a:effectLst/>
                        <a:latin typeface="Calibri"/>
                        <a:ea typeface="Calibri"/>
                        <a:cs typeface="Times New Roman"/>
                      </a:endParaRPr>
                    </a:p>
                  </a:txBody>
                  <a:tcPr marL="33443" marR="33443" marT="0" marB="0"/>
                </a:tc>
              </a:tr>
              <a:tr h="398769">
                <a:tc>
                  <a:txBody>
                    <a:bodyPr/>
                    <a:lstStyle/>
                    <a:p>
                      <a:pPr algn="ctr">
                        <a:lnSpc>
                          <a:spcPct val="150000"/>
                        </a:lnSpc>
                        <a:spcAft>
                          <a:spcPts val="0"/>
                        </a:spcAft>
                      </a:pPr>
                      <a:r>
                        <a:rPr lang="ru-RU" sz="1000" dirty="0">
                          <a:effectLst/>
                        </a:rPr>
                        <a:t>15.</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dirty="0">
                          <a:effectLst/>
                        </a:rPr>
                        <a:t>Приобретение или продажа физическим лицом ценных бумаг за наличный расчет</a:t>
                      </a:r>
                      <a:endParaRPr lang="ru-RU" sz="1000" dirty="0">
                        <a:effectLst/>
                        <a:latin typeface="Calibri"/>
                        <a:ea typeface="Calibri"/>
                        <a:cs typeface="Times New Roman"/>
                      </a:endParaRPr>
                    </a:p>
                  </a:txBody>
                  <a:tcPr marL="33443" marR="33443" marT="0" marB="0"/>
                </a:tc>
              </a:tr>
              <a:tr h="204434">
                <a:tc>
                  <a:txBody>
                    <a:bodyPr/>
                    <a:lstStyle/>
                    <a:p>
                      <a:pPr algn="ctr">
                        <a:lnSpc>
                          <a:spcPct val="150000"/>
                        </a:lnSpc>
                        <a:spcAft>
                          <a:spcPts val="0"/>
                        </a:spcAft>
                      </a:pPr>
                      <a:r>
                        <a:rPr lang="ru-RU" sz="1000" dirty="0">
                          <a:effectLst/>
                        </a:rPr>
                        <a:t>16.</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dirty="0">
                          <a:effectLst/>
                        </a:rPr>
                        <a:t>Перевод денежных средств на анонимный счет за границу</a:t>
                      </a:r>
                      <a:endParaRPr lang="ru-RU" sz="1000" dirty="0">
                        <a:effectLst/>
                        <a:latin typeface="Calibri"/>
                        <a:ea typeface="Calibri"/>
                        <a:cs typeface="Times New Roman"/>
                      </a:endParaRPr>
                    </a:p>
                  </a:txBody>
                  <a:tcPr marL="33443" marR="33443" marT="0" marB="0"/>
                </a:tc>
              </a:tr>
              <a:tr h="398769">
                <a:tc>
                  <a:txBody>
                    <a:bodyPr/>
                    <a:lstStyle/>
                    <a:p>
                      <a:pPr algn="ctr">
                        <a:lnSpc>
                          <a:spcPct val="150000"/>
                        </a:lnSpc>
                        <a:spcAft>
                          <a:spcPts val="0"/>
                        </a:spcAft>
                      </a:pPr>
                      <a:r>
                        <a:rPr lang="ru-RU" sz="1000" dirty="0">
                          <a:effectLst/>
                        </a:rPr>
                        <a:t>17.</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dirty="0">
                          <a:effectLst/>
                        </a:rPr>
                        <a:t>Использование счетов, открытых в различных кредитных организациях, для расчетов в рамках одного договора</a:t>
                      </a:r>
                      <a:endParaRPr lang="ru-RU" sz="1000" dirty="0">
                        <a:effectLst/>
                        <a:latin typeface="Calibri"/>
                        <a:ea typeface="Calibri"/>
                        <a:cs typeface="Times New Roman"/>
                      </a:endParaRPr>
                    </a:p>
                  </a:txBody>
                  <a:tcPr marL="33443" marR="33443" marT="0" marB="0"/>
                </a:tc>
              </a:tr>
              <a:tr h="204434">
                <a:tc>
                  <a:txBody>
                    <a:bodyPr/>
                    <a:lstStyle/>
                    <a:p>
                      <a:pPr algn="ctr">
                        <a:lnSpc>
                          <a:spcPct val="150000"/>
                        </a:lnSpc>
                        <a:spcAft>
                          <a:spcPts val="0"/>
                        </a:spcAft>
                      </a:pPr>
                      <a:r>
                        <a:rPr lang="ru-RU" sz="1000" dirty="0">
                          <a:effectLst/>
                        </a:rPr>
                        <a:t>20.</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dirty="0">
                          <a:effectLst/>
                        </a:rPr>
                        <a:t>Существенное отклонение суммы сделки от рыночных цен</a:t>
                      </a:r>
                      <a:endParaRPr lang="ru-RU" sz="1000" dirty="0">
                        <a:effectLst/>
                        <a:latin typeface="Calibri"/>
                        <a:ea typeface="Calibri"/>
                        <a:cs typeface="Times New Roman"/>
                      </a:endParaRPr>
                    </a:p>
                  </a:txBody>
                  <a:tcPr marL="33443" marR="33443" marT="0" marB="0"/>
                </a:tc>
              </a:tr>
              <a:tr h="398769">
                <a:tc>
                  <a:txBody>
                    <a:bodyPr/>
                    <a:lstStyle/>
                    <a:p>
                      <a:pPr algn="ctr">
                        <a:lnSpc>
                          <a:spcPct val="150000"/>
                        </a:lnSpc>
                        <a:spcAft>
                          <a:spcPts val="0"/>
                        </a:spcAft>
                      </a:pPr>
                      <a:r>
                        <a:rPr lang="ru-RU" sz="1000" dirty="0">
                          <a:effectLst/>
                        </a:rPr>
                        <a:t>26.</a:t>
                      </a:r>
                      <a:endParaRPr lang="ru-RU" sz="1000" dirty="0">
                        <a:effectLst/>
                        <a:latin typeface="Calibri"/>
                        <a:ea typeface="Calibri"/>
                        <a:cs typeface="Times New Roman"/>
                      </a:endParaRPr>
                    </a:p>
                  </a:txBody>
                  <a:tcPr marL="33443" marR="33443" marT="0" marB="0"/>
                </a:tc>
                <a:tc>
                  <a:txBody>
                    <a:bodyPr/>
                    <a:lstStyle/>
                    <a:p>
                      <a:pPr>
                        <a:lnSpc>
                          <a:spcPct val="150000"/>
                        </a:lnSpc>
                        <a:spcAft>
                          <a:spcPts val="0"/>
                        </a:spcAft>
                      </a:pPr>
                      <a:r>
                        <a:rPr lang="ru-RU" sz="1000" dirty="0">
                          <a:effectLst/>
                        </a:rPr>
                        <a:t>Отсутствие очевидной связи между характером деятельности клиента с услугами</a:t>
                      </a:r>
                      <a:endParaRPr lang="ru-RU" sz="1000" dirty="0">
                        <a:effectLst/>
                        <a:latin typeface="Calibri"/>
                        <a:ea typeface="Calibri"/>
                        <a:cs typeface="Times New Roman"/>
                      </a:endParaRPr>
                    </a:p>
                  </a:txBody>
                  <a:tcPr marL="33443" marR="33443" marT="0" marB="0"/>
                </a:tc>
              </a:tr>
            </a:tbl>
          </a:graphicData>
        </a:graphic>
      </p:graphicFrame>
      <p:sp>
        <p:nvSpPr>
          <p:cNvPr id="2" name="Прямоугольник 1"/>
          <p:cNvSpPr/>
          <p:nvPr/>
        </p:nvSpPr>
        <p:spPr>
          <a:xfrm>
            <a:off x="5508104" y="188640"/>
            <a:ext cx="3384376" cy="457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Признаки сомнительных операций</a:t>
            </a:r>
            <a:endParaRPr lang="ru-RU" sz="1600" dirty="0"/>
          </a:p>
        </p:txBody>
      </p:sp>
    </p:spTree>
    <p:extLst>
      <p:ext uri="{BB962C8B-B14F-4D97-AF65-F5344CB8AC3E}">
        <p14:creationId xmlns:p14="http://schemas.microsoft.com/office/powerpoint/2010/main" val="20039890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60648"/>
            <a:ext cx="8568952" cy="1656184"/>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lang="ru-RU" sz="1200" dirty="0" smtClean="0"/>
          </a:p>
          <a:p>
            <a:r>
              <a:rPr lang="ru-RU" sz="1200" b="1" dirty="0" smtClean="0"/>
              <a:t>Операции по обналичиванию денежных средств</a:t>
            </a:r>
          </a:p>
          <a:p>
            <a:endParaRPr lang="ru-RU" sz="1200" b="1" dirty="0"/>
          </a:p>
          <a:p>
            <a:r>
              <a:rPr lang="ru-RU" sz="1200" dirty="0" smtClean="0"/>
              <a:t>Также </a:t>
            </a:r>
            <a:r>
              <a:rPr lang="ru-RU" sz="1200" dirty="0"/>
              <a:t>в рамках финансового мониторинга, осуществляемого в целях ПОД/ФТ, организациями выявляются и учитываются как сомнительные, так называемые операции по обналичиванию денежных средств и их последующему выводу из легального денежного оборота. Как представляется, эти операции прямо указывают на то, что существующие на рынке легальный и нелегальный денежные обороты находятся в состоянии динамичного взаимодействия по принципу сообщающихся сосудов.</a:t>
            </a:r>
          </a:p>
          <a:p>
            <a:endParaRPr lang="ru-RU" sz="1200" dirty="0" smtClean="0"/>
          </a:p>
          <a:p>
            <a:r>
              <a:rPr lang="ru-RU" sz="1200" b="1" dirty="0" smtClean="0"/>
              <a:t>Юрченко </a:t>
            </a:r>
            <a:r>
              <a:rPr lang="ru-RU" sz="1200" b="1" dirty="0"/>
              <a:t>А.В.</a:t>
            </a:r>
            <a:r>
              <a:rPr lang="ru-RU" sz="1200" dirty="0"/>
              <a:t>, Сомнительным операциям – особое внимание, 2008, СПб., Труды </a:t>
            </a:r>
            <a:r>
              <a:rPr lang="ru-RU" sz="1200" dirty="0" smtClean="0"/>
              <a:t>ГИНУ</a:t>
            </a:r>
            <a:endParaRPr lang="ru-RU" sz="1200" dirty="0"/>
          </a:p>
          <a:p>
            <a:pPr algn="ctr"/>
            <a:endParaRPr lang="ru-RU" sz="1200" dirty="0"/>
          </a:p>
        </p:txBody>
      </p:sp>
      <p:sp>
        <p:nvSpPr>
          <p:cNvPr id="5" name="Прямоугольник 4"/>
          <p:cNvSpPr/>
          <p:nvPr/>
        </p:nvSpPr>
        <p:spPr>
          <a:xfrm>
            <a:off x="251520" y="2348880"/>
            <a:ext cx="8568952" cy="4176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ru-RU" sz="1200" b="1" dirty="0" smtClean="0"/>
          </a:p>
          <a:p>
            <a:endParaRPr lang="ru-RU" sz="1200" b="1" dirty="0" smtClean="0"/>
          </a:p>
          <a:p>
            <a:endParaRPr lang="ru-RU" sz="1200" b="1" dirty="0"/>
          </a:p>
          <a:p>
            <a:endParaRPr lang="ru-RU" sz="1200" b="1" dirty="0" smtClean="0"/>
          </a:p>
          <a:p>
            <a:endParaRPr lang="ru-RU" sz="1200" b="1" dirty="0"/>
          </a:p>
          <a:p>
            <a:endParaRPr lang="ru-RU" sz="1200" b="1" dirty="0" smtClean="0"/>
          </a:p>
          <a:p>
            <a:endParaRPr lang="ru-RU" sz="1200" b="1" dirty="0"/>
          </a:p>
          <a:p>
            <a:endParaRPr lang="ru-RU" sz="1200" b="1" dirty="0" smtClean="0"/>
          </a:p>
          <a:p>
            <a:r>
              <a:rPr lang="ru-RU" sz="1200" b="1" dirty="0" smtClean="0"/>
              <a:t>Северо-Западный </a:t>
            </a:r>
            <a:r>
              <a:rPr lang="ru-RU" sz="1200" b="1" dirty="0"/>
              <a:t>банк Сбербанка России</a:t>
            </a:r>
            <a:endParaRPr lang="ru-RU" sz="1200" dirty="0"/>
          </a:p>
          <a:p>
            <a:endParaRPr lang="ru-RU" sz="1200" dirty="0" smtClean="0"/>
          </a:p>
          <a:p>
            <a:r>
              <a:rPr lang="ru-RU" sz="1200" dirty="0" smtClean="0"/>
              <a:t>В </a:t>
            </a:r>
            <a:r>
              <a:rPr lang="ru-RU" sz="1200" dirty="0"/>
              <a:t>процессе осуществления мероприятий по линии ПОД/ФТ кредитным учреждением в 2006-2007 годах было выявлено несколько схем обналичивания денежных </a:t>
            </a:r>
            <a:r>
              <a:rPr lang="ru-RU" sz="1200" dirty="0" smtClean="0"/>
              <a:t>средств. Одна из них:</a:t>
            </a:r>
            <a:endParaRPr lang="ru-RU" sz="1200" dirty="0"/>
          </a:p>
          <a:p>
            <a:endParaRPr lang="ru-RU" sz="1200" u="sng" dirty="0" smtClean="0"/>
          </a:p>
          <a:p>
            <a:r>
              <a:rPr lang="ru-RU" sz="1200" u="sng" dirty="0" smtClean="0"/>
              <a:t>Схема </a:t>
            </a:r>
            <a:r>
              <a:rPr lang="ru-RU" sz="1200" u="sng" dirty="0"/>
              <a:t>с простыми векселями</a:t>
            </a:r>
            <a:endParaRPr lang="ru-RU" sz="1200" dirty="0"/>
          </a:p>
          <a:p>
            <a:r>
              <a:rPr lang="ru-RU" sz="1200" dirty="0"/>
              <a:t>Юридические лица за безналичный расчет приобретали простые векселя Сбербанка. Векселя, без совершения сделок, но с отметками в индоссаменте, передавались доверенным физическим лицам. Эти лица предъявляли векселя в учреждения Сбербанка к оплате за наличные деньги.</a:t>
            </a:r>
          </a:p>
          <a:p>
            <a:r>
              <a:rPr lang="ru-RU" sz="1200" dirty="0"/>
              <a:t>До момента пресечения данная схема, не смотря на ее примитивность, позволила за 1,5 года обналичить и вывести из легального оборота около 100 млрд. рублей.</a:t>
            </a:r>
          </a:p>
        </p:txBody>
      </p:sp>
      <p:pic>
        <p:nvPicPr>
          <p:cNvPr id="6" name="Picture 2" descr="C:\Users\User\Pictures\Заставки рубрик\загруженное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708920"/>
            <a:ext cx="2078360" cy="1599363"/>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39552" y="3051401"/>
            <a:ext cx="3456384" cy="9144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ru-RU" sz="8000" dirty="0" smtClean="0">
                <a:latin typeface="Mistral" pitchFamily="66" charset="0"/>
              </a:rPr>
              <a:t>Кейс</a:t>
            </a:r>
            <a:endParaRPr lang="ru-RU" sz="8000" dirty="0">
              <a:latin typeface="Mistral" pitchFamily="66" charset="0"/>
            </a:endParaRPr>
          </a:p>
        </p:txBody>
      </p:sp>
    </p:spTree>
    <p:extLst>
      <p:ext uri="{BB962C8B-B14F-4D97-AF65-F5344CB8AC3E}">
        <p14:creationId xmlns:p14="http://schemas.microsoft.com/office/powerpoint/2010/main" val="37646437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2852936"/>
            <a:ext cx="8352928" cy="3600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ru-RU" sz="1200" dirty="0" smtClean="0"/>
          </a:p>
          <a:p>
            <a:r>
              <a:rPr lang="ru-RU" sz="1200" dirty="0" smtClean="0"/>
              <a:t>Говоря </a:t>
            </a:r>
            <a:r>
              <a:rPr lang="ru-RU" sz="1200" dirty="0"/>
              <a:t>об общественной опасности легализации преступных доходов, приходится констатировать ее неочевидность для большинства населения. На самом деле вред, причиняемый легализацией преступных доходов, значителен:</a:t>
            </a:r>
          </a:p>
          <a:p>
            <a:r>
              <a:rPr lang="ru-RU" sz="1200" b="1" dirty="0"/>
              <a:t>В социальной сфере </a:t>
            </a:r>
            <a:r>
              <a:rPr lang="ru-RU" sz="1200" dirty="0"/>
              <a:t>в результате легализации преступных доходов преимущество получают лица, ведущие преступный образ жизни. Они живут в лучших условиях, получают в полной мере услуги здравоохранения, образования, материально обеспечивают свои семьи. Подобное улучшение жизни производится за счет потерпевших от преступлений, способствует воспроизводству преступности, обнищанию целых социальных слоев, распространению аморального образа жизни.</a:t>
            </a:r>
          </a:p>
          <a:p>
            <a:r>
              <a:rPr lang="ru-RU" sz="1200" b="1" dirty="0"/>
              <a:t>В финансовой сфере </a:t>
            </a:r>
            <a:r>
              <a:rPr lang="ru-RU" sz="1200" dirty="0"/>
              <a:t>страдают законные интересы государства: преступные доходы в большинстве случаев представляют собой не что иное, как денежные средства, выпущенные и обеспечиваемые государством. Таким образом, реализуя монетаристские функции, государство невольно оказывается пособником своего социального противника – криминального бизнеса, способствуя его воспроизводству и развитию.</a:t>
            </a:r>
          </a:p>
          <a:p>
            <a:r>
              <a:rPr lang="ru-RU" sz="1200" b="1" dirty="0"/>
              <a:t>В предпринимательской сфере </a:t>
            </a:r>
            <a:r>
              <a:rPr lang="ru-RU" sz="1200" dirty="0"/>
              <a:t>бизнесмены вынуждены конкурировать с криминальными дельцами, которые активно инвестируют в законную экономику и мало зависят от ее конъюнктуры. В результате криминальных инвестиций искажаются данные финансового рынка, что вводит в заблуждение инвесторов, влечет крупные финансовые потери.</a:t>
            </a:r>
          </a:p>
          <a:p>
            <a:r>
              <a:rPr lang="ru-RU" sz="1200" b="1" dirty="0"/>
              <a:t>В политической сфере </a:t>
            </a:r>
            <a:r>
              <a:rPr lang="ru-RU" sz="1200" dirty="0"/>
              <a:t>лица, владеющие значительными доходами, полученными от преступной деятельности, стремятся занять должности в представительных и исполнительных органах власти, обеспечивая себе иммунитет от уголовного преследования, возможность лоббирования своих интересов. Криминальные капиталы используются для финансирования политических партий и движений</a:t>
            </a:r>
            <a:r>
              <a:rPr lang="ru-RU" sz="1200" dirty="0" smtClean="0"/>
              <a:t>.</a:t>
            </a:r>
          </a:p>
          <a:p>
            <a:pPr algn="r"/>
            <a:r>
              <a:rPr lang="ru-RU" sz="1200" dirty="0" smtClean="0"/>
              <a:t>Жубрин Р.В.</a:t>
            </a:r>
            <a:endParaRPr lang="ru-RU" sz="1200" dirty="0"/>
          </a:p>
        </p:txBody>
      </p:sp>
      <p:sp>
        <p:nvSpPr>
          <p:cNvPr id="5" name="Прямоугольник 4"/>
          <p:cNvSpPr/>
          <p:nvPr/>
        </p:nvSpPr>
        <p:spPr>
          <a:xfrm>
            <a:off x="395536" y="332656"/>
            <a:ext cx="6264696" cy="2210544"/>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dirty="0"/>
              <a:t>По оценкам Росфинмониторинга, в России ежегодно легализуется 250-300 млрд. рублей, при этом правоохранительными органами выявляется порядка 30 млрд. рублей легализованных для легализации преступных доходов характерен высокий уровень латентности. Однако, как показывает правоохранительная и банковская практика, криминальных доходов. Отмывание является одним из видов противоправного бизнеса, тесно связанного с деятельностью транснациональных преступных групп. </a:t>
            </a:r>
          </a:p>
          <a:p>
            <a:r>
              <a:rPr lang="ru-RU" sz="1200" dirty="0"/>
              <a:t>Говоря об общественной опасности легализации преступных доходов, приходится констатировать ее неочевидность для большинства населения. На самом деле вред, причиняемый легализацией преступных доходов, </a:t>
            </a:r>
            <a:r>
              <a:rPr lang="ru-RU" sz="1200" dirty="0" smtClean="0"/>
              <a:t>значителен.</a:t>
            </a:r>
            <a:endParaRPr lang="ru-RU" sz="1200" dirty="0"/>
          </a:p>
          <a:p>
            <a:endParaRPr lang="ru-RU" sz="1200" dirty="0" smtClean="0"/>
          </a:p>
          <a:p>
            <a:r>
              <a:rPr lang="ru-RU" sz="1200" b="1" dirty="0" smtClean="0"/>
              <a:t>Жубрин </a:t>
            </a:r>
            <a:r>
              <a:rPr lang="ru-RU" sz="1200" b="1" dirty="0"/>
              <a:t>Р.В.</a:t>
            </a:r>
            <a:r>
              <a:rPr lang="ru-RU" sz="1200" dirty="0"/>
              <a:t>,</a:t>
            </a:r>
            <a:r>
              <a:rPr lang="ru-RU" sz="1200" b="1" dirty="0"/>
              <a:t> </a:t>
            </a:r>
            <a:r>
              <a:rPr lang="ru-RU" sz="1200" dirty="0"/>
              <a:t>Борьба с легализацией преступных доходов, 2011, М., Волтерс </a:t>
            </a:r>
            <a:r>
              <a:rPr lang="ru-RU" sz="1200" dirty="0" smtClean="0"/>
              <a:t>Клувер</a:t>
            </a:r>
            <a:endParaRPr lang="ru-RU" sz="1200" dirty="0"/>
          </a:p>
        </p:txBody>
      </p:sp>
      <p:pic>
        <p:nvPicPr>
          <p:cNvPr id="6" name="Picture 2" descr="C:\Users\User\Pictures\Литература\Жубри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332656"/>
            <a:ext cx="1656184" cy="22105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3386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32656"/>
            <a:ext cx="6408712" cy="20162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1200" dirty="0"/>
              <a:t>С принятием действующего законодательства и созданием Росфинмониторинга, как уполномоченного органа, у правоохранительных органов, при расследовании преступлений, связанных с привлечением к ответственности за легализацию средств,  полученных преступным путем (статьи 174 и 174.1 УК РФ). Появилась возможность обнаружить проведенные с «грязными деньгами» операции, не смотря на принятые меры по их маскировке и запутанный характер транзакций. Это позволяет не только отслеживать этапы легализации, но и получать по ним доказательную базу.</a:t>
            </a:r>
          </a:p>
          <a:p>
            <a:r>
              <a:rPr lang="ru-RU" sz="1200" dirty="0"/>
              <a:t>Так, согласно имеющимся статистическим данным, установлены типичные преступления, предшествовавшие легализации преступных доходов по ст. 174:</a:t>
            </a:r>
          </a:p>
          <a:p>
            <a:endParaRPr lang="ru-RU" sz="1200" dirty="0" smtClean="0"/>
          </a:p>
        </p:txBody>
      </p:sp>
      <p:graphicFrame>
        <p:nvGraphicFramePr>
          <p:cNvPr id="5" name="Таблица 4"/>
          <p:cNvGraphicFramePr>
            <a:graphicFrameLocks noGrp="1"/>
          </p:cNvGraphicFramePr>
          <p:nvPr>
            <p:extLst>
              <p:ext uri="{D42A27DB-BD31-4B8C-83A1-F6EECF244321}">
                <p14:modId xmlns:p14="http://schemas.microsoft.com/office/powerpoint/2010/main" val="2870140698"/>
              </p:ext>
            </p:extLst>
          </p:nvPr>
        </p:nvGraphicFramePr>
        <p:xfrm>
          <a:off x="323526" y="2636911"/>
          <a:ext cx="8424937" cy="3918720"/>
        </p:xfrm>
        <a:graphic>
          <a:graphicData uri="http://schemas.openxmlformats.org/drawingml/2006/table">
            <a:tbl>
              <a:tblPr firstRow="1" firstCol="1" bandRow="1">
                <a:tableStyleId>{5C22544A-7EE6-4342-B048-85BDC9FD1C3A}</a:tableStyleId>
              </a:tblPr>
              <a:tblGrid>
                <a:gridCol w="2341482"/>
                <a:gridCol w="873215"/>
                <a:gridCol w="873215"/>
                <a:gridCol w="874094"/>
                <a:gridCol w="873215"/>
                <a:gridCol w="873215"/>
                <a:gridCol w="873215"/>
                <a:gridCol w="843286"/>
              </a:tblGrid>
              <a:tr h="299581">
                <a:tc>
                  <a:txBody>
                    <a:bodyPr/>
                    <a:lstStyle/>
                    <a:p>
                      <a:pPr algn="just">
                        <a:lnSpc>
                          <a:spcPct val="150000"/>
                        </a:lnSpc>
                        <a:spcAft>
                          <a:spcPts val="0"/>
                        </a:spcAft>
                      </a:pPr>
                      <a:r>
                        <a:rPr lang="ru-RU" sz="1400" dirty="0">
                          <a:effectLst/>
                        </a:rPr>
                        <a:t>Преступления</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2003</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2004</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2005</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2006</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2007</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2008</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2009</a:t>
                      </a:r>
                      <a:endParaRPr lang="ru-RU" sz="1100" dirty="0">
                        <a:effectLst/>
                        <a:latin typeface="Calibri"/>
                        <a:ea typeface="Calibri"/>
                        <a:cs typeface="Times New Roman"/>
                      </a:endParaRPr>
                    </a:p>
                  </a:txBody>
                  <a:tcPr marL="68580" marR="68580" marT="0" marB="0"/>
                </a:tc>
              </a:tr>
              <a:tr h="299581">
                <a:tc>
                  <a:txBody>
                    <a:bodyPr/>
                    <a:lstStyle/>
                    <a:p>
                      <a:pPr algn="just">
                        <a:lnSpc>
                          <a:spcPct val="150000"/>
                        </a:lnSpc>
                        <a:spcAft>
                          <a:spcPts val="0"/>
                        </a:spcAft>
                      </a:pPr>
                      <a:r>
                        <a:rPr lang="ru-RU" sz="1400" dirty="0">
                          <a:effectLst/>
                        </a:rPr>
                        <a:t>Кража</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7</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25</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88</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37</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13</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15</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17</a:t>
                      </a:r>
                      <a:endParaRPr lang="ru-RU" sz="1100" dirty="0">
                        <a:effectLst/>
                        <a:latin typeface="Calibri"/>
                        <a:ea typeface="Calibri"/>
                        <a:cs typeface="Times New Roman"/>
                      </a:endParaRPr>
                    </a:p>
                  </a:txBody>
                  <a:tcPr marL="68580" marR="68580" marT="0" marB="0"/>
                </a:tc>
              </a:tr>
              <a:tr h="299581">
                <a:tc>
                  <a:txBody>
                    <a:bodyPr/>
                    <a:lstStyle/>
                    <a:p>
                      <a:pPr algn="just">
                        <a:lnSpc>
                          <a:spcPct val="150000"/>
                        </a:lnSpc>
                        <a:spcAft>
                          <a:spcPts val="0"/>
                        </a:spcAft>
                      </a:pPr>
                      <a:r>
                        <a:rPr lang="ru-RU" sz="1400" dirty="0">
                          <a:effectLst/>
                        </a:rPr>
                        <a:t>Мошенничество</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204</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261</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224</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420</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116</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89</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113</a:t>
                      </a:r>
                      <a:endParaRPr lang="ru-RU" sz="1100" dirty="0">
                        <a:effectLst/>
                        <a:latin typeface="Calibri"/>
                        <a:ea typeface="Calibri"/>
                        <a:cs typeface="Times New Roman"/>
                      </a:endParaRPr>
                    </a:p>
                  </a:txBody>
                  <a:tcPr marL="68580" marR="68580" marT="0" marB="0"/>
                </a:tc>
              </a:tr>
              <a:tr h="506033">
                <a:tc>
                  <a:txBody>
                    <a:bodyPr/>
                    <a:lstStyle/>
                    <a:p>
                      <a:pPr algn="just">
                        <a:lnSpc>
                          <a:spcPct val="150000"/>
                        </a:lnSpc>
                        <a:spcAft>
                          <a:spcPts val="0"/>
                        </a:spcAft>
                      </a:pPr>
                      <a:r>
                        <a:rPr lang="ru-RU" sz="1400" dirty="0">
                          <a:effectLst/>
                        </a:rPr>
                        <a:t>Присвоение и растрата</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39</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123</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81</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41</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45</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64</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102</a:t>
                      </a:r>
                      <a:endParaRPr lang="ru-RU" sz="1100" dirty="0">
                        <a:effectLst/>
                        <a:latin typeface="Calibri"/>
                        <a:ea typeface="Calibri"/>
                        <a:cs typeface="Times New Roman"/>
                      </a:endParaRPr>
                    </a:p>
                  </a:txBody>
                  <a:tcPr marL="68580" marR="68580" marT="0" marB="0"/>
                </a:tc>
              </a:tr>
              <a:tr h="299581">
                <a:tc>
                  <a:txBody>
                    <a:bodyPr/>
                    <a:lstStyle/>
                    <a:p>
                      <a:pPr algn="just">
                        <a:lnSpc>
                          <a:spcPct val="150000"/>
                        </a:lnSpc>
                        <a:spcAft>
                          <a:spcPts val="0"/>
                        </a:spcAft>
                      </a:pPr>
                      <a:r>
                        <a:rPr lang="ru-RU" sz="1400" dirty="0">
                          <a:effectLst/>
                        </a:rPr>
                        <a:t>Вымогательство</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84</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4</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a:t>
                      </a:r>
                      <a:endParaRPr lang="ru-RU" sz="1100" dirty="0">
                        <a:effectLst/>
                        <a:latin typeface="Calibri"/>
                        <a:ea typeface="Calibri"/>
                        <a:cs typeface="Times New Roman"/>
                      </a:endParaRPr>
                    </a:p>
                  </a:txBody>
                  <a:tcPr marL="68580" marR="68580" marT="0" marB="0"/>
                </a:tc>
              </a:tr>
              <a:tr h="772840">
                <a:tc>
                  <a:txBody>
                    <a:bodyPr/>
                    <a:lstStyle/>
                    <a:p>
                      <a:pPr algn="just">
                        <a:lnSpc>
                          <a:spcPct val="150000"/>
                        </a:lnSpc>
                        <a:spcAft>
                          <a:spcPts val="0"/>
                        </a:spcAft>
                      </a:pPr>
                      <a:r>
                        <a:rPr lang="ru-RU" sz="1400" dirty="0">
                          <a:effectLst/>
                        </a:rPr>
                        <a:t>Незаконное предпринимательство</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93</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27</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17</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94</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15</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29</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42</a:t>
                      </a:r>
                      <a:endParaRPr lang="ru-RU" sz="1100" dirty="0">
                        <a:effectLst/>
                        <a:latin typeface="Calibri"/>
                        <a:ea typeface="Calibri"/>
                        <a:cs typeface="Times New Roman"/>
                      </a:endParaRPr>
                    </a:p>
                  </a:txBody>
                  <a:tcPr marL="68580" marR="68580" marT="0" marB="0"/>
                </a:tc>
              </a:tr>
              <a:tr h="299581">
                <a:tc>
                  <a:txBody>
                    <a:bodyPr/>
                    <a:lstStyle/>
                    <a:p>
                      <a:pPr algn="just">
                        <a:lnSpc>
                          <a:spcPct val="150000"/>
                        </a:lnSpc>
                        <a:spcAft>
                          <a:spcPts val="0"/>
                        </a:spcAft>
                      </a:pPr>
                      <a:r>
                        <a:rPr lang="ru-RU" sz="1400" dirty="0">
                          <a:effectLst/>
                        </a:rPr>
                        <a:t>Контрабанда</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20</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23</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55</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93</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7</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6</a:t>
                      </a:r>
                      <a:endParaRPr lang="ru-RU" sz="1100" dirty="0">
                        <a:effectLst/>
                        <a:latin typeface="Calibri"/>
                        <a:ea typeface="Calibri"/>
                        <a:cs typeface="Times New Roman"/>
                      </a:endParaRPr>
                    </a:p>
                  </a:txBody>
                  <a:tcPr marL="68580" marR="68580" marT="0" marB="0"/>
                </a:tc>
              </a:tr>
              <a:tr h="1039647">
                <a:tc>
                  <a:txBody>
                    <a:bodyPr/>
                    <a:lstStyle/>
                    <a:p>
                      <a:pPr algn="just">
                        <a:lnSpc>
                          <a:spcPct val="150000"/>
                        </a:lnSpc>
                        <a:spcAft>
                          <a:spcPts val="0"/>
                        </a:spcAft>
                      </a:pPr>
                      <a:r>
                        <a:rPr lang="ru-RU" sz="1400" dirty="0">
                          <a:effectLst/>
                        </a:rPr>
                        <a:t>Подделка, изготовление или сбыт поддельных документов</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10</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47</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13</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38</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57</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13</a:t>
                      </a:r>
                      <a:endParaRPr lang="ru-RU"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ru-RU" sz="1400" dirty="0">
                          <a:effectLst/>
                        </a:rPr>
                        <a:t>2</a:t>
                      </a:r>
                      <a:endParaRPr lang="ru-RU" sz="1100" dirty="0">
                        <a:effectLst/>
                        <a:latin typeface="Calibri"/>
                        <a:ea typeface="Calibri"/>
                        <a:cs typeface="Times New Roman"/>
                      </a:endParaRPr>
                    </a:p>
                  </a:txBody>
                  <a:tcPr marL="68580" marR="68580" marT="0" marB="0"/>
                </a:tc>
              </a:tr>
            </a:tbl>
          </a:graphicData>
        </a:graphic>
      </p:graphicFrame>
      <p:pic>
        <p:nvPicPr>
          <p:cNvPr id="7" name="Picture 2" descr="C:\Users\User\Pictures\Литература\Жубри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868" y="332656"/>
            <a:ext cx="1510596" cy="201622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3107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386798"/>
            <a:ext cx="7056784" cy="144239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dirty="0"/>
              <a:t>Одной из особенностей структуры и характера легализации преступных доходов в России является ее распространение по различным отраслям экономики. Так криминологические исследования показали, что «отмывание» наиболее распространено в таких отраслях, как </a:t>
            </a:r>
            <a:r>
              <a:rPr lang="ru-RU" sz="1200" i="1" dirty="0"/>
              <a:t>кредитно-финансовая сфера, потребительский рынок и топливно-энергетический комплекс.</a:t>
            </a:r>
            <a:endParaRPr lang="ru-RU" sz="1200" dirty="0"/>
          </a:p>
          <a:p>
            <a:r>
              <a:rPr lang="ru-RU" sz="1200" dirty="0"/>
              <a:t>Уголовная ответственность за легализацию (отмывание) доходов, полученных преступным путем, предусмотрено несколькими статьями </a:t>
            </a:r>
            <a:r>
              <a:rPr lang="ru-RU" sz="1200" b="1" dirty="0"/>
              <a:t>Уголовного кодекса Российской Федерации</a:t>
            </a:r>
            <a:r>
              <a:rPr lang="ru-RU" sz="1200" dirty="0"/>
              <a:t>:</a:t>
            </a:r>
          </a:p>
          <a:p>
            <a:pPr algn="ctr"/>
            <a:endParaRPr lang="ru-RU" sz="1200" dirty="0"/>
          </a:p>
        </p:txBody>
      </p:sp>
      <p:sp>
        <p:nvSpPr>
          <p:cNvPr id="5" name="Прямоугольник 4"/>
          <p:cNvSpPr/>
          <p:nvPr/>
        </p:nvSpPr>
        <p:spPr>
          <a:xfrm>
            <a:off x="467544" y="2132856"/>
            <a:ext cx="8208912" cy="1584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1200" b="1" dirty="0"/>
              <a:t>Статья 171. </a:t>
            </a:r>
            <a:r>
              <a:rPr lang="ru-RU" sz="1200" dirty="0"/>
              <a:t>Незаконное предпринимательство</a:t>
            </a:r>
          </a:p>
          <a:p>
            <a:r>
              <a:rPr lang="ru-RU" sz="1200" b="1" dirty="0"/>
              <a:t>Статья 172. </a:t>
            </a:r>
            <a:r>
              <a:rPr lang="ru-RU" sz="1200" dirty="0"/>
              <a:t>Незаконная банковская деятельность</a:t>
            </a:r>
          </a:p>
          <a:p>
            <a:r>
              <a:rPr lang="ru-RU" sz="1200" b="1" dirty="0"/>
              <a:t>Статья 174</a:t>
            </a:r>
            <a:r>
              <a:rPr lang="ru-RU" sz="1200" dirty="0"/>
              <a:t>. Легализация (отмывание) денежных средств или иного имущества, приобретенных другими лицами преступным путем</a:t>
            </a:r>
          </a:p>
          <a:p>
            <a:r>
              <a:rPr lang="ru-RU" sz="1200" b="1" dirty="0"/>
              <a:t>Статья 174.1. </a:t>
            </a:r>
            <a:r>
              <a:rPr lang="ru-RU" sz="1200" dirty="0"/>
              <a:t>Легализация (отмывание) денежных средств или иного имущества, приобретенных лицом в результате совершения им преступления</a:t>
            </a:r>
          </a:p>
          <a:p>
            <a:r>
              <a:rPr lang="ru-RU" sz="1200" b="1" dirty="0"/>
              <a:t>Статья 175. </a:t>
            </a:r>
            <a:r>
              <a:rPr lang="ru-RU" sz="1200" dirty="0"/>
              <a:t>Приобретение или сбыт имущества, заведомо добытого преступным путем</a:t>
            </a:r>
          </a:p>
        </p:txBody>
      </p:sp>
      <p:pic>
        <p:nvPicPr>
          <p:cNvPr id="3074" name="Picture 2" descr="C:\Users\User\Pictures\Литература\Брюн Грей и др.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077072"/>
            <a:ext cx="1521170" cy="230425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075" name="Picture 3" descr="C:\Users\User\Pictures\Литература\Чаши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212" y="4077072"/>
            <a:ext cx="1670811" cy="237626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076" name="Picture 4" descr="C:\Users\User\Pictures\Литература\Ревенков и др.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674" y="4077072"/>
            <a:ext cx="1676115" cy="237626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077" name="Picture 5" descr="C:\Users\User\Pictures\Литература\Прошунин.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862" y="4077072"/>
            <a:ext cx="1649594" cy="237626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8" name="Picture 2" descr="C:\Users\User\Pictures\iCAQZ5NZ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4502" y="402432"/>
            <a:ext cx="841953" cy="101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6647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3778" y="1124744"/>
            <a:ext cx="5946414" cy="532859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400" dirty="0"/>
              <a:t>Как это ни странно, меры по противодействию легализации (отмыванию) доходов, полученных преступным путем, направлены не только против наркокартелей и иных направлений деятельности организованной преступности. </a:t>
            </a:r>
            <a:endParaRPr lang="ru-RU" sz="1400" dirty="0" smtClean="0"/>
          </a:p>
          <a:p>
            <a:endParaRPr lang="ru-RU" sz="1400" dirty="0" smtClean="0"/>
          </a:p>
          <a:p>
            <a:r>
              <a:rPr lang="ru-RU" sz="1400" dirty="0" smtClean="0"/>
              <a:t>Эти </a:t>
            </a:r>
            <a:r>
              <a:rPr lang="ru-RU" sz="1400" dirty="0"/>
              <a:t>меры имеют и антикоррупционный характер – за последнюю четверть века мир пережил не один скандал, связанных с расхищением государственных средств лицами, стоящими у власти, и их ближайшим окружением</a:t>
            </a:r>
            <a:r>
              <a:rPr lang="ru-RU" sz="1400" dirty="0" smtClean="0"/>
              <a:t>.</a:t>
            </a:r>
          </a:p>
          <a:p>
            <a:endParaRPr lang="ru-RU" sz="1400" dirty="0"/>
          </a:p>
          <a:p>
            <a:r>
              <a:rPr lang="ru-RU" sz="1400" dirty="0"/>
              <a:t>Нас уже не удивишь похождениями олигархов на яхтах в пикантных компаниях, мы спокойно воспринимает информацию о том, что некоторые «политические беженцы» скупают недвижимость в Лондоне целыми кварталами. Мы не знаем, сколько было украдено или получено в качестве взяток влиятельными политиками</a:t>
            </a:r>
            <a:r>
              <a:rPr lang="ru-RU" sz="1400" dirty="0" smtClean="0"/>
              <a:t>.</a:t>
            </a:r>
          </a:p>
          <a:p>
            <a:endParaRPr lang="ru-RU" sz="1400" dirty="0"/>
          </a:p>
          <a:p>
            <a:r>
              <a:rPr lang="ru-RU" sz="1400" dirty="0" smtClean="0"/>
              <a:t>Однако </a:t>
            </a:r>
            <a:r>
              <a:rPr lang="ru-RU" sz="1400" dirty="0"/>
              <a:t>приблизительные подсчеты по оценкам Всемирного банка говорят о том, что в виде взяток ежегодно выплачивается более 1 триллиона долларов США. Объемы незаконных доходов публичных должностных лиц развивающихся стран и стран с переходной экономикой достигают 20-40 млрд. долларов в год. </a:t>
            </a:r>
          </a:p>
          <a:p>
            <a:pPr algn="ctr"/>
            <a:endParaRPr lang="ru-RU" sz="1200" dirty="0"/>
          </a:p>
        </p:txBody>
      </p:sp>
      <p:sp>
        <p:nvSpPr>
          <p:cNvPr id="6" name="Прямоугольник 5"/>
          <p:cNvSpPr/>
          <p:nvPr/>
        </p:nvSpPr>
        <p:spPr>
          <a:xfrm>
            <a:off x="395536" y="188640"/>
            <a:ext cx="5904656" cy="5760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solidFill>
                  <a:schemeClr val="tx1"/>
                </a:solidFill>
              </a:rPr>
              <a:t>Противодействие коррупции и контроль политически значимых лиц </a:t>
            </a:r>
            <a:endParaRPr lang="ru-RU" sz="1400" dirty="0">
              <a:solidFill>
                <a:schemeClr val="tx1"/>
              </a:solidFill>
            </a:endParaRPr>
          </a:p>
        </p:txBody>
      </p:sp>
      <p:pic>
        <p:nvPicPr>
          <p:cNvPr id="4098" name="Picture 2" descr="C:\Users\User\Pictures\Литература\Эдгаро Кампо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251" y="3501008"/>
            <a:ext cx="2012366" cy="28803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4099" name="Picture 3" descr="C:\Users\User\Pictures\Литература\Гринберг.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60648"/>
            <a:ext cx="1922356" cy="28803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880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32656"/>
            <a:ext cx="8424936" cy="187220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u="sng" dirty="0"/>
              <a:t>Конвенция ООН против коррупции, статья 52</a:t>
            </a:r>
            <a:r>
              <a:rPr lang="ru-RU" sz="1200" u="sng" dirty="0" smtClean="0"/>
              <a:t>:</a:t>
            </a:r>
          </a:p>
          <a:p>
            <a:endParaRPr lang="ru-RU" sz="1200" dirty="0"/>
          </a:p>
          <a:p>
            <a:r>
              <a:rPr lang="ru-RU" sz="1200" dirty="0"/>
              <a:t>«…каждое государство-участник принимает такие меры, какие могут потребоваться, в соответствии с его внутренним законодательством, с тем, чтобы потребовать от финансовых учреждений, на которые распространяется его юрисдикция, проверять личность клиентов, принимать разумные меры для установления личности собственников-бенефициаров средств, депонированных на счетах с большим объемом средств, и осуществлять более жесткие меры контроля в отношении счетов, которые пытаются открыть или которые ведутся лицами, обладающими или обладавшими значительными публичными полномочиями, членами их семей и тесно связанными с ними партнерами или от имени любых вышеперечисленных лиц».</a:t>
            </a:r>
          </a:p>
        </p:txBody>
      </p:sp>
      <p:sp>
        <p:nvSpPr>
          <p:cNvPr id="5" name="Прямоугольник 4"/>
          <p:cNvSpPr/>
          <p:nvPr/>
        </p:nvSpPr>
        <p:spPr>
          <a:xfrm>
            <a:off x="323528" y="2507754"/>
            <a:ext cx="4212468" cy="40175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ru-RU" sz="1400" dirty="0" smtClean="0"/>
          </a:p>
          <a:p>
            <a:r>
              <a:rPr lang="ru-RU" sz="1400" dirty="0" smtClean="0"/>
              <a:t>Поэтому </a:t>
            </a:r>
            <a:r>
              <a:rPr lang="ru-RU" sz="1400" dirty="0"/>
              <a:t>нас уже не оставляет равнодушными информация телевидения о том, как генерал-лейтенант полиции на «заработанные честным трудом средства» построил себе виллу, стоимостью более 40 миллионов долларов США. </a:t>
            </a:r>
            <a:endParaRPr lang="ru-RU" sz="1400" dirty="0" smtClean="0"/>
          </a:p>
          <a:p>
            <a:endParaRPr lang="ru-RU" sz="1400" dirty="0" smtClean="0"/>
          </a:p>
          <a:p>
            <a:r>
              <a:rPr lang="ru-RU" sz="1400" dirty="0" smtClean="0"/>
              <a:t>Мы с удивлением узнаем, что высокопоставленные чиновники Министерства обороны сколачивают личное благосостояние за счет разворовывания Вооруженных сил. Такие </a:t>
            </a:r>
            <a:r>
              <a:rPr lang="ru-RU" sz="1400" dirty="0"/>
              <a:t>факты не нравятся многим, причем не только в нашей стране. Поэтому мы верим, что всякое тайное рано или поздно становится явным.</a:t>
            </a:r>
          </a:p>
          <a:p>
            <a:endParaRPr lang="ru-RU" sz="1400" dirty="0" smtClean="0"/>
          </a:p>
          <a:p>
            <a:r>
              <a:rPr lang="ru-RU" sz="1400" dirty="0" smtClean="0"/>
              <a:t>В </a:t>
            </a:r>
            <a:r>
              <a:rPr lang="ru-RU" sz="1400" dirty="0"/>
              <a:t>марте 2009 г. страны-участницы </a:t>
            </a:r>
            <a:r>
              <a:rPr lang="en-US" sz="1400" dirty="0"/>
              <a:t>G</a:t>
            </a:r>
            <a:r>
              <a:rPr lang="ru-RU" sz="1400" dirty="0"/>
              <a:t>-20 призвали к выполнению стандартов по политически значимым лицам в целях противодействия коррупции, а также выявления потоков доходов от коррупции. </a:t>
            </a:r>
          </a:p>
          <a:p>
            <a:endParaRPr lang="ru-RU" sz="1200" dirty="0" smtClean="0"/>
          </a:p>
          <a:p>
            <a:pPr algn="ctr"/>
            <a:endParaRPr lang="ru-RU" sz="1200" dirty="0"/>
          </a:p>
        </p:txBody>
      </p:sp>
      <p:pic>
        <p:nvPicPr>
          <p:cNvPr id="5122" name="Picture 2" descr="C:\Users\User\Pictures\СК\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284" y="2507754"/>
            <a:ext cx="1422180" cy="106526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6146" name="Picture 2" descr="C:\Users\User\Pictures\imagesCAW6F7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1" y="4221088"/>
            <a:ext cx="3888433" cy="230357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Pictures\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514382"/>
            <a:ext cx="216024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5838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flipH="1">
            <a:off x="251520" y="188640"/>
            <a:ext cx="8568952" cy="6336704"/>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122" name="Picture 2" descr="C:\Users\User\Pictures\imagesCA4P26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24683"/>
            <a:ext cx="2286000" cy="17145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9" name="Овал 18"/>
          <p:cNvSpPr/>
          <p:nvPr/>
        </p:nvSpPr>
        <p:spPr>
          <a:xfrm>
            <a:off x="1009328" y="1844824"/>
            <a:ext cx="1778496" cy="1800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pic>
        <p:nvPicPr>
          <p:cNvPr id="5129" name="Picture 9" descr="C:\Users\User\Pictures\Сердюко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528" y="2037275"/>
            <a:ext cx="864096" cy="1009847"/>
          </a:xfrm>
          <a:prstGeom prst="rect">
            <a:avLst/>
          </a:prstGeom>
          <a:noFill/>
          <a:extLst>
            <a:ext uri="{909E8E84-426E-40DD-AFC4-6F175D3DCCD1}">
              <a14:hiddenFill xmlns:a14="http://schemas.microsoft.com/office/drawing/2010/main">
                <a:solidFill>
                  <a:srgbClr val="FFFFFF"/>
                </a:solidFill>
              </a14:hiddenFill>
            </a:ext>
          </a:extLst>
        </p:spPr>
      </p:pic>
      <p:sp>
        <p:nvSpPr>
          <p:cNvPr id="21" name="Овал 20"/>
          <p:cNvSpPr/>
          <p:nvPr/>
        </p:nvSpPr>
        <p:spPr>
          <a:xfrm>
            <a:off x="5702994" y="2552328"/>
            <a:ext cx="1778496" cy="1800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pic>
        <p:nvPicPr>
          <p:cNvPr id="5126" name="Picture 6" descr="C:\Users\User\Pictures\Олеся Подгорная.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3566" y="2787765"/>
            <a:ext cx="720259" cy="944421"/>
          </a:xfrm>
          <a:prstGeom prst="rect">
            <a:avLst/>
          </a:prstGeom>
          <a:noFill/>
          <a:extLst>
            <a:ext uri="{909E8E84-426E-40DD-AFC4-6F175D3DCCD1}">
              <a14:hiddenFill xmlns:a14="http://schemas.microsoft.com/office/drawing/2010/main">
                <a:solidFill>
                  <a:srgbClr val="FFFFFF"/>
                </a:solidFill>
              </a14:hiddenFill>
            </a:ext>
          </a:extLst>
        </p:spPr>
      </p:pic>
      <p:sp>
        <p:nvSpPr>
          <p:cNvPr id="22" name="Овал 21"/>
          <p:cNvSpPr/>
          <p:nvPr/>
        </p:nvSpPr>
        <p:spPr>
          <a:xfrm>
            <a:off x="2821706" y="416478"/>
            <a:ext cx="1778496" cy="1800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pic>
        <p:nvPicPr>
          <p:cNvPr id="5125" name="Picture 5" descr="C:\Users\User\Pictures\Надежда Синикова.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1200" y="597366"/>
            <a:ext cx="800628" cy="1041340"/>
          </a:xfrm>
          <a:prstGeom prst="rect">
            <a:avLst/>
          </a:prstGeom>
          <a:noFill/>
          <a:extLst>
            <a:ext uri="{909E8E84-426E-40DD-AFC4-6F175D3DCCD1}">
              <a14:hiddenFill xmlns:a14="http://schemas.microsoft.com/office/drawing/2010/main">
                <a:solidFill>
                  <a:srgbClr val="FFFFFF"/>
                </a:solidFill>
              </a14:hiddenFill>
            </a:ext>
          </a:extLst>
        </p:spPr>
      </p:pic>
      <p:sp>
        <p:nvSpPr>
          <p:cNvPr id="24" name="Овал 23"/>
          <p:cNvSpPr/>
          <p:nvPr/>
        </p:nvSpPr>
        <p:spPr>
          <a:xfrm>
            <a:off x="395536" y="4509120"/>
            <a:ext cx="1778496" cy="1800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25" name="Овал 24"/>
          <p:cNvSpPr/>
          <p:nvPr/>
        </p:nvSpPr>
        <p:spPr>
          <a:xfrm>
            <a:off x="2411760" y="4509120"/>
            <a:ext cx="1778496" cy="1800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26" name="Овал 25"/>
          <p:cNvSpPr/>
          <p:nvPr/>
        </p:nvSpPr>
        <p:spPr>
          <a:xfrm>
            <a:off x="4427984" y="4509120"/>
            <a:ext cx="1778496" cy="1800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27" name="Овал 26"/>
          <p:cNvSpPr/>
          <p:nvPr/>
        </p:nvSpPr>
        <p:spPr>
          <a:xfrm>
            <a:off x="6444208" y="4509120"/>
            <a:ext cx="1778496" cy="1800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pic>
        <p:nvPicPr>
          <p:cNvPr id="5131" name="Picture 11" descr="C:\Users\User\Pictures\Екатерина Сметанова.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9425" y="4785070"/>
            <a:ext cx="688062" cy="794548"/>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C:\Users\User\Pictures\Максим Закутайло.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1469" y="4725144"/>
            <a:ext cx="771525" cy="92392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User\Pictures\Юлия Ротанова.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8101" y="4725144"/>
            <a:ext cx="785813" cy="9144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User\Pictures\Александр Елькин.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299" y="4725144"/>
            <a:ext cx="822970" cy="985532"/>
          </a:xfrm>
          <a:prstGeom prst="rect">
            <a:avLst/>
          </a:prstGeom>
          <a:noFill/>
          <a:extLst>
            <a:ext uri="{909E8E84-426E-40DD-AFC4-6F175D3DCCD1}">
              <a14:hiddenFill xmlns:a14="http://schemas.microsoft.com/office/drawing/2010/main">
                <a:solidFill>
                  <a:srgbClr val="FFFFFF"/>
                </a:solidFill>
              </a14:hiddenFill>
            </a:ext>
          </a:extLst>
        </p:spPr>
      </p:pic>
      <p:sp>
        <p:nvSpPr>
          <p:cNvPr id="29" name="Прямоугольник 28"/>
          <p:cNvSpPr/>
          <p:nvPr/>
        </p:nvSpPr>
        <p:spPr>
          <a:xfrm>
            <a:off x="807703" y="5589240"/>
            <a:ext cx="9144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000" dirty="0" smtClean="0"/>
              <a:t>Александр Елькин</a:t>
            </a:r>
            <a:endParaRPr lang="ru-RU" sz="1000" dirty="0"/>
          </a:p>
        </p:txBody>
      </p:sp>
      <p:sp>
        <p:nvSpPr>
          <p:cNvPr id="30" name="Прямоугольник 29"/>
          <p:cNvSpPr/>
          <p:nvPr/>
        </p:nvSpPr>
        <p:spPr>
          <a:xfrm>
            <a:off x="2843807" y="5639544"/>
            <a:ext cx="9144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000" dirty="0" smtClean="0"/>
              <a:t>Юлия Ротанова</a:t>
            </a:r>
            <a:endParaRPr lang="ru-RU" sz="1000" dirty="0"/>
          </a:p>
        </p:txBody>
      </p:sp>
      <p:sp>
        <p:nvSpPr>
          <p:cNvPr id="31" name="Прямоугольник 30"/>
          <p:cNvSpPr/>
          <p:nvPr/>
        </p:nvSpPr>
        <p:spPr>
          <a:xfrm>
            <a:off x="4817732" y="5620153"/>
            <a:ext cx="9144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000" dirty="0" smtClean="0"/>
              <a:t>Максим Закутайло</a:t>
            </a:r>
            <a:endParaRPr lang="ru-RU" sz="1000" dirty="0"/>
          </a:p>
        </p:txBody>
      </p:sp>
      <p:sp>
        <p:nvSpPr>
          <p:cNvPr id="32" name="Прямоугольник 31"/>
          <p:cNvSpPr/>
          <p:nvPr/>
        </p:nvSpPr>
        <p:spPr>
          <a:xfrm>
            <a:off x="6876256" y="5574502"/>
            <a:ext cx="9144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000" dirty="0" smtClean="0"/>
              <a:t>Екатерина Сметанова</a:t>
            </a:r>
            <a:endParaRPr lang="ru-RU" sz="1000" dirty="0"/>
          </a:p>
        </p:txBody>
      </p:sp>
      <p:sp>
        <p:nvSpPr>
          <p:cNvPr id="33" name="Прямоугольник 32"/>
          <p:cNvSpPr/>
          <p:nvPr/>
        </p:nvSpPr>
        <p:spPr>
          <a:xfrm>
            <a:off x="1439057" y="2960715"/>
            <a:ext cx="9144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000" dirty="0" smtClean="0"/>
              <a:t>Анатолий Сердюков</a:t>
            </a:r>
            <a:endParaRPr lang="ru-RU" sz="1000" dirty="0"/>
          </a:p>
        </p:txBody>
      </p:sp>
      <p:sp>
        <p:nvSpPr>
          <p:cNvPr id="35" name="Прямоугольник 34"/>
          <p:cNvSpPr/>
          <p:nvPr/>
        </p:nvSpPr>
        <p:spPr>
          <a:xfrm>
            <a:off x="6142839" y="3655153"/>
            <a:ext cx="9144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000" dirty="0" smtClean="0"/>
              <a:t>Олеся Подгорная</a:t>
            </a:r>
            <a:endParaRPr lang="ru-RU" sz="1000" dirty="0"/>
          </a:p>
        </p:txBody>
      </p:sp>
      <p:sp>
        <p:nvSpPr>
          <p:cNvPr id="36" name="Прямоугольник 35"/>
          <p:cNvSpPr/>
          <p:nvPr/>
        </p:nvSpPr>
        <p:spPr>
          <a:xfrm>
            <a:off x="3253754" y="1560183"/>
            <a:ext cx="9144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000" dirty="0" smtClean="0"/>
              <a:t>Надежда Синикова</a:t>
            </a:r>
            <a:endParaRPr lang="ru-RU" sz="1000" dirty="0"/>
          </a:p>
        </p:txBody>
      </p:sp>
      <p:sp>
        <p:nvSpPr>
          <p:cNvPr id="41" name="Овал 40"/>
          <p:cNvSpPr/>
          <p:nvPr/>
        </p:nvSpPr>
        <p:spPr>
          <a:xfrm>
            <a:off x="4813746" y="425024"/>
            <a:ext cx="1778496" cy="1800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pic>
        <p:nvPicPr>
          <p:cNvPr id="42" name="Picture 7" descr="C:\Users\User\Pictures\Ольга Степанова.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5551" y="664619"/>
            <a:ext cx="687572" cy="923925"/>
          </a:xfrm>
          <a:prstGeom prst="rect">
            <a:avLst/>
          </a:prstGeom>
          <a:noFill/>
          <a:extLst>
            <a:ext uri="{909E8E84-426E-40DD-AFC4-6F175D3DCCD1}">
              <a14:hiddenFill xmlns:a14="http://schemas.microsoft.com/office/drawing/2010/main">
                <a:solidFill>
                  <a:srgbClr val="FFFFFF"/>
                </a:solidFill>
              </a14:hiddenFill>
            </a:ext>
          </a:extLst>
        </p:spPr>
      </p:pic>
      <p:sp>
        <p:nvSpPr>
          <p:cNvPr id="43" name="Прямоугольник 42"/>
          <p:cNvSpPr/>
          <p:nvPr/>
        </p:nvSpPr>
        <p:spPr>
          <a:xfrm>
            <a:off x="5262137" y="1470008"/>
            <a:ext cx="9144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000" dirty="0" smtClean="0"/>
              <a:t>Ольга Степанова</a:t>
            </a:r>
            <a:endParaRPr lang="ru-RU" sz="1000" dirty="0"/>
          </a:p>
        </p:txBody>
      </p:sp>
      <p:sp>
        <p:nvSpPr>
          <p:cNvPr id="44" name="Овал 43"/>
          <p:cNvSpPr/>
          <p:nvPr/>
        </p:nvSpPr>
        <p:spPr>
          <a:xfrm>
            <a:off x="6788239" y="741998"/>
            <a:ext cx="1778496" cy="1800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pic>
        <p:nvPicPr>
          <p:cNvPr id="5135" name="Picture 15" descr="C:\Users\User\Pictures\Марина Лопатина.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3456" y="1029857"/>
            <a:ext cx="621980" cy="843805"/>
          </a:xfrm>
          <a:prstGeom prst="rect">
            <a:avLst/>
          </a:prstGeom>
          <a:noFill/>
          <a:extLst>
            <a:ext uri="{909E8E84-426E-40DD-AFC4-6F175D3DCCD1}">
              <a14:hiddenFill xmlns:a14="http://schemas.microsoft.com/office/drawing/2010/main">
                <a:solidFill>
                  <a:srgbClr val="FFFFFF"/>
                </a:solidFill>
              </a14:hiddenFill>
            </a:ext>
          </a:extLst>
        </p:spPr>
      </p:pic>
      <p:sp>
        <p:nvSpPr>
          <p:cNvPr id="46" name="Прямоугольник 45"/>
          <p:cNvSpPr/>
          <p:nvPr/>
        </p:nvSpPr>
        <p:spPr>
          <a:xfrm>
            <a:off x="7187246" y="1795187"/>
            <a:ext cx="9144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000" dirty="0" smtClean="0"/>
              <a:t>Марина Лопатина</a:t>
            </a:r>
            <a:endParaRPr lang="ru-RU" sz="1000" dirty="0"/>
          </a:p>
        </p:txBody>
      </p:sp>
      <p:sp>
        <p:nvSpPr>
          <p:cNvPr id="47" name="Прямоугольник 46"/>
          <p:cNvSpPr/>
          <p:nvPr/>
        </p:nvSpPr>
        <p:spPr>
          <a:xfrm>
            <a:off x="420887" y="3707331"/>
            <a:ext cx="2955378" cy="478904"/>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Дело «Оборонсервиса» 2012-2013 гг.</a:t>
            </a:r>
            <a:endParaRPr lang="ru-RU" sz="1000" dirty="0">
              <a:solidFill>
                <a:schemeClr val="tx1"/>
              </a:solidFill>
            </a:endParaRPr>
          </a:p>
        </p:txBody>
      </p:sp>
      <p:sp>
        <p:nvSpPr>
          <p:cNvPr id="20" name="Овал 19"/>
          <p:cNvSpPr/>
          <p:nvPr/>
        </p:nvSpPr>
        <p:spPr>
          <a:xfrm>
            <a:off x="3548690" y="2708920"/>
            <a:ext cx="1778496" cy="1800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pic>
        <p:nvPicPr>
          <p:cNvPr id="5130" name="Picture 10" descr="C:\Users\User\Pictures\Евгения Васильева.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47413" y="2921416"/>
            <a:ext cx="781050" cy="862013"/>
          </a:xfrm>
          <a:prstGeom prst="rect">
            <a:avLst/>
          </a:prstGeom>
          <a:noFill/>
          <a:extLst>
            <a:ext uri="{909E8E84-426E-40DD-AFC4-6F175D3DCCD1}">
              <a14:hiddenFill xmlns:a14="http://schemas.microsoft.com/office/drawing/2010/main">
                <a:solidFill>
                  <a:srgbClr val="FFFFFF"/>
                </a:solidFill>
              </a14:hiddenFill>
            </a:ext>
          </a:extLst>
        </p:spPr>
      </p:pic>
      <p:sp>
        <p:nvSpPr>
          <p:cNvPr id="34" name="Прямоугольник 33"/>
          <p:cNvSpPr/>
          <p:nvPr/>
        </p:nvSpPr>
        <p:spPr>
          <a:xfrm>
            <a:off x="4009967" y="3739736"/>
            <a:ext cx="9144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000" dirty="0" smtClean="0"/>
              <a:t>Евгения Васильева</a:t>
            </a:r>
            <a:endParaRPr lang="ru-RU" sz="1000" dirty="0"/>
          </a:p>
        </p:txBody>
      </p:sp>
      <p:sp>
        <p:nvSpPr>
          <p:cNvPr id="49" name="Прямоугольник 48"/>
          <p:cNvSpPr/>
          <p:nvPr/>
        </p:nvSpPr>
        <p:spPr>
          <a:xfrm>
            <a:off x="3340062" y="2275512"/>
            <a:ext cx="1656184" cy="324035"/>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«Рособоронпоставка»</a:t>
            </a:r>
            <a:endParaRPr lang="ru-RU" sz="1000" dirty="0">
              <a:solidFill>
                <a:schemeClr val="tx1"/>
              </a:solidFill>
            </a:endParaRPr>
          </a:p>
        </p:txBody>
      </p:sp>
      <p:sp>
        <p:nvSpPr>
          <p:cNvPr id="51" name="Прямоугольник 50"/>
          <p:cNvSpPr/>
          <p:nvPr/>
        </p:nvSpPr>
        <p:spPr>
          <a:xfrm>
            <a:off x="7524328" y="2798697"/>
            <a:ext cx="1224136" cy="324035"/>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«Военторг»</a:t>
            </a:r>
            <a:endParaRPr lang="ru-RU" sz="1000" dirty="0">
              <a:solidFill>
                <a:schemeClr val="tx1"/>
              </a:solidFill>
            </a:endParaRPr>
          </a:p>
        </p:txBody>
      </p:sp>
      <p:sp>
        <p:nvSpPr>
          <p:cNvPr id="52" name="Прямоугольник 51"/>
          <p:cNvSpPr/>
          <p:nvPr/>
        </p:nvSpPr>
        <p:spPr>
          <a:xfrm>
            <a:off x="7524328" y="3895386"/>
            <a:ext cx="1224136" cy="575524"/>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Департамент имущества</a:t>
            </a:r>
            <a:endParaRPr lang="ru-RU" sz="1000" dirty="0">
              <a:solidFill>
                <a:schemeClr val="tx1"/>
              </a:solidFill>
            </a:endParaRPr>
          </a:p>
        </p:txBody>
      </p:sp>
      <p:sp>
        <p:nvSpPr>
          <p:cNvPr id="53" name="Прямоугольник 52"/>
          <p:cNvSpPr/>
          <p:nvPr/>
        </p:nvSpPr>
        <p:spPr>
          <a:xfrm>
            <a:off x="1754827" y="4190510"/>
            <a:ext cx="1224136" cy="324035"/>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«Славянка»</a:t>
            </a:r>
            <a:endParaRPr lang="ru-RU" sz="1000" dirty="0">
              <a:solidFill>
                <a:schemeClr val="tx1"/>
              </a:solidFill>
            </a:endParaRPr>
          </a:p>
        </p:txBody>
      </p:sp>
    </p:spTree>
    <p:extLst>
      <p:ext uri="{BB962C8B-B14F-4D97-AF65-F5344CB8AC3E}">
        <p14:creationId xmlns:p14="http://schemas.microsoft.com/office/powerpoint/2010/main" val="28062001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32656"/>
            <a:ext cx="8496944" cy="2088232"/>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400" u="sng" dirty="0"/>
              <a:t>ФАТФ определяет политически значимых лиц как</a:t>
            </a:r>
            <a:r>
              <a:rPr lang="ru-RU" sz="1400" u="sng" dirty="0" smtClean="0"/>
              <a:t>:</a:t>
            </a:r>
          </a:p>
          <a:p>
            <a:endParaRPr lang="ru-RU" sz="1400" dirty="0"/>
          </a:p>
          <a:p>
            <a:r>
              <a:rPr lang="ru-RU" sz="1400" dirty="0"/>
              <a:t>«лиц, которые выполняют или на которых были возложены важные публичные функции в иностранных государствах, например главы государств или правительств, крупные политики, старшие должностные правительственные, судебные или военные должностные лица, старшие должностные лица государственных корпораций, видные деятель политических партий и др. Деловые отношения с членами семей или лицами из ближайшего окружения несут репутационные риски, аналогичные рискам, связанным с самими политически значимыми лицами. Это определение должно распространяться на чиновников среднего или низшего ранга вышеупомянутых категорий».</a:t>
            </a:r>
          </a:p>
        </p:txBody>
      </p:sp>
      <p:sp>
        <p:nvSpPr>
          <p:cNvPr id="5" name="Прямоугольник 4"/>
          <p:cNvSpPr/>
          <p:nvPr/>
        </p:nvSpPr>
        <p:spPr>
          <a:xfrm>
            <a:off x="323528" y="2636912"/>
            <a:ext cx="8496944" cy="79208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sz="2000" dirty="0" smtClean="0">
              <a:solidFill>
                <a:schemeClr val="tx1"/>
              </a:solidFill>
            </a:endParaRPr>
          </a:p>
          <a:p>
            <a:pPr algn="ctr"/>
            <a:r>
              <a:rPr lang="ru-RU" dirty="0" smtClean="0">
                <a:solidFill>
                  <a:schemeClr val="tx1"/>
                </a:solidFill>
              </a:rPr>
              <a:t>Мировой </a:t>
            </a:r>
            <a:r>
              <a:rPr lang="ru-RU" dirty="0">
                <a:solidFill>
                  <a:schemeClr val="tx1"/>
                </a:solidFill>
              </a:rPr>
              <a:t>банк так определяет современные задачи в этой области</a:t>
            </a:r>
            <a:r>
              <a:rPr lang="ru-RU" dirty="0" smtClean="0">
                <a:solidFill>
                  <a:schemeClr val="tx1"/>
                </a:solidFill>
              </a:rPr>
              <a:t>:</a:t>
            </a:r>
          </a:p>
          <a:p>
            <a:pPr algn="ctr"/>
            <a:endParaRPr lang="ru-RU" dirty="0">
              <a:solidFill>
                <a:schemeClr val="tx1"/>
              </a:solidFill>
            </a:endParaRPr>
          </a:p>
          <a:p>
            <a:pPr algn="ctr"/>
            <a:endParaRPr lang="ru-RU" sz="1200" dirty="0"/>
          </a:p>
        </p:txBody>
      </p:sp>
      <p:sp>
        <p:nvSpPr>
          <p:cNvPr id="6" name="Прямоугольник 5"/>
          <p:cNvSpPr/>
          <p:nvPr/>
        </p:nvSpPr>
        <p:spPr>
          <a:xfrm>
            <a:off x="323528" y="3717032"/>
            <a:ext cx="8496944" cy="28083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1600" u="sng" dirty="0"/>
              <a:t>Основная рекомендация 1</a:t>
            </a:r>
            <a:endParaRPr lang="ru-RU" sz="1600" dirty="0"/>
          </a:p>
          <a:p>
            <a:r>
              <a:rPr lang="ru-RU" sz="1600" dirty="0"/>
              <a:t>Выполнять надлежащую проверку всех политически значимых лиц, как иностранных, так и местных</a:t>
            </a:r>
          </a:p>
          <a:p>
            <a:r>
              <a:rPr lang="ru-RU" sz="1600" u="sng" dirty="0"/>
              <a:t>Основная рекомендация 2</a:t>
            </a:r>
            <a:endParaRPr lang="ru-RU" sz="1600" dirty="0"/>
          </a:p>
          <a:p>
            <a:r>
              <a:rPr lang="ru-RU" sz="1600" dirty="0"/>
              <a:t>Требовать декларацию бенефициарного собственника</a:t>
            </a:r>
          </a:p>
          <a:p>
            <a:r>
              <a:rPr lang="ru-RU" sz="1600" u="sng" dirty="0"/>
              <a:t>Основная рекомендация 3</a:t>
            </a:r>
            <a:endParaRPr lang="ru-RU" sz="1600" dirty="0"/>
          </a:p>
          <a:p>
            <a:r>
              <a:rPr lang="ru-RU" sz="1600" dirty="0"/>
              <a:t>Требовать декларации о доходах и имуществе</a:t>
            </a:r>
          </a:p>
          <a:p>
            <a:r>
              <a:rPr lang="ru-RU" sz="1600" u="sng" dirty="0"/>
              <a:t>Основная рекомендация 4</a:t>
            </a:r>
            <a:endParaRPr lang="ru-RU" sz="1600" dirty="0"/>
          </a:p>
          <a:p>
            <a:r>
              <a:rPr lang="ru-RU" sz="1600" dirty="0"/>
              <a:t>Регулярно проверять статус клиентов – политически значимых лиц</a:t>
            </a:r>
          </a:p>
          <a:p>
            <a:r>
              <a:rPr lang="ru-RU" sz="1600" u="sng" dirty="0"/>
              <a:t>Основная рекомендация 5</a:t>
            </a:r>
            <a:endParaRPr lang="ru-RU" sz="1600" dirty="0"/>
          </a:p>
          <a:p>
            <a:r>
              <a:rPr lang="ru-RU" sz="1600" dirty="0"/>
              <a:t>Не стоит устанавливать сроки давности: политически значимое лицо долго остается таковым</a:t>
            </a:r>
          </a:p>
        </p:txBody>
      </p:sp>
    </p:spTree>
    <p:extLst>
      <p:ext uri="{BB962C8B-B14F-4D97-AF65-F5344CB8AC3E}">
        <p14:creationId xmlns:p14="http://schemas.microsoft.com/office/powerpoint/2010/main" val="295889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23528" y="1268760"/>
            <a:ext cx="8424936" cy="511256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dirty="0" smtClean="0"/>
              <a:t>Интересна </a:t>
            </a:r>
            <a:r>
              <a:rPr lang="ru-RU" sz="1200" dirty="0"/>
              <a:t>история </a:t>
            </a:r>
            <a:r>
              <a:rPr lang="ru-RU" sz="1200" b="1" dirty="0"/>
              <a:t>термина «рейдер»</a:t>
            </a:r>
            <a:r>
              <a:rPr lang="ru-RU" sz="1200" dirty="0"/>
              <a:t>. В словаре ино­странных слов 2001 г. он (от англ. </a:t>
            </a:r>
            <a:r>
              <a:rPr lang="en-US" sz="1200" dirty="0"/>
              <a:t>raider</a:t>
            </a:r>
            <a:r>
              <a:rPr lang="ru-RU" sz="1200" dirty="0"/>
              <a:t> -набег) означает: военный корабль, послан­ный для уничтожения военных транспортов и торговых судов неприятеля. А в словаре 2004 г. этому слову уже придается значение «налетчик» - лицо, начинающее активно скупать акции компании с целью получения контрольного пакета. А </a:t>
            </a:r>
            <a:r>
              <a:rPr lang="ru-RU" sz="1200" b="1" dirty="0"/>
              <a:t>термин «гринмэйл» </a:t>
            </a:r>
            <a:r>
              <a:rPr lang="ru-RU" sz="1200" dirty="0"/>
              <a:t>(англ. </a:t>
            </a:r>
            <a:r>
              <a:rPr lang="en-US" sz="1200" dirty="0"/>
              <a:t>greenmail</a:t>
            </a:r>
            <a:r>
              <a:rPr lang="ru-RU" sz="1200" dirty="0"/>
              <a:t>) означает «выкуп, откуп». В ответ на попытку поглощения компания, яв­ляющаяся его объектом, выкупает свои ак­ции с премией у потенциального покупателя, который отказывается от попытки захватить компанию. Особенно большой размах полу­чило это явление в России, где рейдеров клеймят в печати, называя мошенниками, полчищами саранчи. Есть и другое отноше­ние к рейдерству. Одни считают его слож­ным, высокодоходным и высокоинтеллекту­альным бизнесом. Однако, если такая дея­тельность направлена на противоправное по­лучение чужого бизнеса, если она создает угрозу собственнику в лице конкретного че­ловека или коллектива, то у государства по­является обязанность защитить права и за­конные интересы. Во всяком случае нужно урегулировать такие отношения, четко опре­делиться, где закон нарушается, а где нет.</a:t>
            </a:r>
          </a:p>
          <a:p>
            <a:r>
              <a:rPr lang="ru-RU" sz="1200" dirty="0"/>
              <a:t>Рейдерство проистекает из пиратства, корсарства, каперства (нападения на торго­вые морские суда) . В отличие от пиратов рейдеры (каперы) состояли на службе у пра­вительства (либо высокопоставленных лиц) определенной страны и, как правило, не уча­ствовали в распределении прибылей, полу­чаемых в результате захвата судна. При этом у рейдеров не было цели непосредственно захватить груз на судне. Они действовали на морских кораблях, относящихся к категории военных, и занимались уничтожением торго­вых судов недружественных стран, руково­дствуясь тезисом, что нанесенный противни­ку убыток послужит на благо противоборст­вующей стороны. К примеру, португальцы, действуя в Индийском океане, начиная с пу­тешествия Васко да Гамы, вели себя именно как рейдеры, попросту уничтожая все попа­дающиеся им на глаза мусульманские суда, при этом далеко не всегда промышляя гра­бежом. В данном случае главными целями португальцев были устрашение и ликвидация конкурентов. Закат рейдерства наступил к концу наполеоновских войн, когда государ­ствам стало невыгодно делиться прибылями с частными предпринимателями. Кроме того, в это время против организованного морско­го разбоя активно выступала либеральная общественность. В XIX в. наступило время расцвета буржуазии, повсеместного утвер­ждения принципов неприкосновенности ча­стной собственности и развития междуна­родной торговли</a:t>
            </a:r>
            <a:r>
              <a:rPr lang="ru-RU" sz="1200" dirty="0" smtClean="0"/>
              <a:t>.</a:t>
            </a:r>
            <a:endParaRPr lang="en-US" sz="1200" dirty="0" smtClean="0"/>
          </a:p>
          <a:p>
            <a:endParaRPr lang="ru-RU" sz="1200" dirty="0" smtClean="0"/>
          </a:p>
          <a:p>
            <a:r>
              <a:rPr lang="ru-RU" sz="1200" dirty="0" smtClean="0"/>
              <a:t>Однако само явление зародилось еще раньше. Желание присвоить чужую собственность путем ее силового захвата отмечено и в древнем мире, и в эпоху средневековья. Причем у разных народов, разных культур и разных конфессий…</a:t>
            </a:r>
            <a:endParaRPr lang="ru-RU" sz="1200" dirty="0"/>
          </a:p>
          <a:p>
            <a:pPr algn="ctr"/>
            <a:endParaRPr lang="ru-RU" sz="1200" dirty="0"/>
          </a:p>
        </p:txBody>
      </p:sp>
      <p:sp>
        <p:nvSpPr>
          <p:cNvPr id="13" name="Прямоугольник 12"/>
          <p:cNvSpPr/>
          <p:nvPr/>
        </p:nvSpPr>
        <p:spPr>
          <a:xfrm>
            <a:off x="7839355" y="404664"/>
            <a:ext cx="914400" cy="50405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R&amp;G</a:t>
            </a:r>
            <a:endParaRPr lang="ru-RU" sz="2000" b="1" dirty="0"/>
          </a:p>
        </p:txBody>
      </p:sp>
      <p:sp>
        <p:nvSpPr>
          <p:cNvPr id="14" name="Заголовок 1"/>
          <p:cNvSpPr txBox="1">
            <a:spLocks/>
          </p:cNvSpPr>
          <p:nvPr/>
        </p:nvSpPr>
        <p:spPr>
          <a:xfrm>
            <a:off x="323528" y="404664"/>
            <a:ext cx="4248472"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dirty="0" smtClean="0"/>
              <a:t>Понятие и история зарождения рейдерства</a:t>
            </a:r>
            <a:endParaRPr lang="ru-RU" sz="1400" dirty="0"/>
          </a:p>
        </p:txBody>
      </p:sp>
    </p:spTree>
    <p:extLst>
      <p:ext uri="{BB962C8B-B14F-4D97-AF65-F5344CB8AC3E}">
        <p14:creationId xmlns:p14="http://schemas.microsoft.com/office/powerpoint/2010/main" val="7845848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124745"/>
            <a:ext cx="8352928" cy="3112818"/>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dirty="0"/>
              <a:t>Проблемы регионального и международного терроризма не новы для современного человечества. До настоящего времени не развязаны полностью многолетние очаги внутренних конфликтов в Северной Ирландии, Стране басков, между государством Израиль и Палестинской автономией, а также конфликты в приграничных районах Индии и Пакистана, сопровождающиеся многочисленными актами террора.</a:t>
            </a:r>
          </a:p>
          <a:p>
            <a:r>
              <a:rPr lang="ru-RU" sz="1200" dirty="0"/>
              <a:t>Новейшая история нашего государства связана с возникновением зоны локального вооруженного конфликта, повлекшего за собой проникновение актов террора на сопредельные территории и вглубь страны. Десятки тысяч людей оказались затронутыми неоднократными взрывами в Московском метрополитене, захватом почти двух тысяч заложников в Буденовской клинической больнице, трагедией Беслана и многими другими. Свидетелями беспрецедентных актов террора по уничтожению зданий Всемирного торгового центра в Нью-Йорке и находившихся в них нескольких тысяч человек, стали миллионы телезрителей во всем мире.</a:t>
            </a:r>
          </a:p>
          <a:p>
            <a:r>
              <a:rPr lang="ru-RU" sz="1200" dirty="0"/>
              <a:t>Формат данной лекции не предназначен для рассмотрения явления терроризма во всех его аспектах: история, причины и условия зарождения, роль межрасовых, межнациональных, межрегиональных и конфессиональных различий, конфликта между бедностью одних и богатством других, между процессом глобализации и стремлением к сохранению культурной автономии. Понятно, что эта проблема носит комплексный характер. Вместе с тем, не менее очевидно, что терроризм в начале </a:t>
            </a:r>
            <a:r>
              <a:rPr lang="en-US" sz="1200" dirty="0"/>
              <a:t>XXI </a:t>
            </a:r>
            <a:r>
              <a:rPr lang="ru-RU" sz="1200" dirty="0"/>
              <a:t>века стал одной из наиболее острых и чреватых далеко идущими последствиями глобальных проблем человечества.</a:t>
            </a:r>
          </a:p>
          <a:p>
            <a:pPr algn="ctr"/>
            <a:endParaRPr lang="ru-RU" sz="1200" dirty="0"/>
          </a:p>
        </p:txBody>
      </p:sp>
      <p:sp>
        <p:nvSpPr>
          <p:cNvPr id="6" name="Прямоугольник 5"/>
          <p:cNvSpPr/>
          <p:nvPr/>
        </p:nvSpPr>
        <p:spPr>
          <a:xfrm>
            <a:off x="395536" y="188640"/>
            <a:ext cx="4248472" cy="5760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solidFill>
                  <a:schemeClr val="tx1"/>
                </a:solidFill>
              </a:rPr>
              <a:t>Противодействие финансированию терроризма </a:t>
            </a:r>
            <a:endParaRPr lang="ru-RU" sz="1400" dirty="0">
              <a:solidFill>
                <a:schemeClr val="tx1"/>
              </a:solidFill>
            </a:endParaRPr>
          </a:p>
        </p:txBody>
      </p:sp>
      <p:pic>
        <p:nvPicPr>
          <p:cNvPr id="4" name="Picture 7" descr="C:\Documents and Settings\Kraft\Мои документы\Мои рисунки\afri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347" y="4645029"/>
            <a:ext cx="2899990" cy="19123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7" name="Picture 2" descr="C:\Documents and Settings\Kraft\Мои документы\Мои рисунки\images (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637455"/>
            <a:ext cx="1995506" cy="193424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8" name="Picture 5" descr="C:\Documents and Settings\Kraft\Мои документы\Мои рисунки\загруженное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4629643"/>
            <a:ext cx="2664296" cy="193423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0564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6"/>
            <a:ext cx="5832648" cy="612068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dirty="0"/>
              <a:t>Но в наше время ничто не существует вне экономики и финансов. Прежде всего, путем логического размышления поставим перед собой вопрос: «Могут ли лидеры международного терроризма и воспитываемые ими террористы-смертники обойтись без средств на существование?»</a:t>
            </a:r>
          </a:p>
          <a:p>
            <a:r>
              <a:rPr lang="ru-RU" sz="1200" dirty="0"/>
              <a:t>Ответ будет один – конечно, нет!</a:t>
            </a:r>
          </a:p>
          <a:p>
            <a:r>
              <a:rPr lang="ru-RU" sz="1200" dirty="0"/>
              <a:t>Для бедняков сектора Газа каждый член ХАМАС – благодетель, так как именно эта организация оказывает материальную помощь тысячам родственников политзаключенных и «святых мучеников». Им выдаются немалые денежные вознаграждения за погибшего «шахида», младшим членам семьи смертника назначается стипендия. По данным специалистов, до недавнего времени на содержание семей смертников из бюджета «Хезболла» ежегодно выделялось до 70 млн. долларов. При этом примерно половина этой суммы поступала из государств Персидского залива (Саудовская Аравия, Иран, Египет и другие страны), 35% из Европы (в основном из Великобритании), 15% - из США.</a:t>
            </a:r>
          </a:p>
          <a:p>
            <a:r>
              <a:rPr lang="ru-RU" sz="1200" dirty="0"/>
              <a:t>Благотворительная деятельность занимает заметное место в экономике терроризма, но она не может давать все. Терроризм постоянно генерирует свою инфраструктуру, осваивая всевозможные способы увеличения денежных потоков. Согласно данным, полученным в недавнем прошлом, слияние террористических ячеек и мафиозных структур стало реальностью – они продвигаются бок о бок в сферах наркоторговли, похищения и контрабанды людей, подделки личных документов, торговли оружием. Характерной особенностью также является использование легальных источников финансирования. Характерным примером использования любых возможностей финансирования терроризма является Усама бен Ладан. </a:t>
            </a:r>
          </a:p>
          <a:p>
            <a:endParaRPr lang="ru-RU" sz="1200" dirty="0"/>
          </a:p>
          <a:p>
            <a:r>
              <a:rPr lang="ru-RU" sz="1200" b="1" dirty="0"/>
              <a:t>Терроризм в современном мире</a:t>
            </a:r>
            <a:r>
              <a:rPr lang="ru-RU" sz="1200" dirty="0"/>
              <a:t>, под редакцией Шульца В.Л., 2011, М., Наука</a:t>
            </a:r>
          </a:p>
          <a:p>
            <a:endParaRPr lang="ru-RU" sz="1200" dirty="0" smtClean="0"/>
          </a:p>
          <a:p>
            <a:r>
              <a:rPr lang="ru-RU" sz="1200" b="1" dirty="0" smtClean="0"/>
              <a:t>Зайцев </a:t>
            </a:r>
            <a:r>
              <a:rPr lang="ru-RU" sz="1200" b="1" dirty="0"/>
              <a:t>В.А., Городецкий А.Е.</a:t>
            </a:r>
            <a:r>
              <a:rPr lang="ru-RU" sz="1200" dirty="0"/>
              <a:t>, Финансирование терроризма и противодействие этому процессу, Сборник «Организационно-правовые вопросы борьбы с терроризмом», 2006, М., Наука</a:t>
            </a:r>
          </a:p>
          <a:p>
            <a:pPr algn="ctr"/>
            <a:endParaRPr lang="ru-RU" sz="1200" dirty="0"/>
          </a:p>
        </p:txBody>
      </p:sp>
      <p:pic>
        <p:nvPicPr>
          <p:cNvPr id="6146" name="Picture 2" descr="C:\Users\User\Pictures\Литература\Шульц о терроризм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588" y="332656"/>
            <a:ext cx="1935215" cy="273630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6147" name="Picture 3" descr="C:\Users\User\Pictures\Литература\Марк Сейджма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589" y="3573016"/>
            <a:ext cx="1935215" cy="28803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5094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a:xfrm>
            <a:off x="5076056" y="332656"/>
            <a:ext cx="914400" cy="914400"/>
          </a:xfrm>
          <a:prstGeom prst="ellipse">
            <a:avLst/>
          </a:prstGeom>
          <a:solidFill>
            <a:srgbClr val="FF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dirty="0" smtClean="0">
                <a:solidFill>
                  <a:schemeClr val="tx1"/>
                </a:solidFill>
              </a:rPr>
              <a:t>a</a:t>
            </a:r>
            <a:endParaRPr lang="ru-RU" sz="4000" dirty="0">
              <a:solidFill>
                <a:schemeClr val="tx1"/>
              </a:solidFill>
            </a:endParaRPr>
          </a:p>
        </p:txBody>
      </p:sp>
      <p:sp>
        <p:nvSpPr>
          <p:cNvPr id="10" name="Овал 9"/>
          <p:cNvSpPr/>
          <p:nvPr/>
        </p:nvSpPr>
        <p:spPr>
          <a:xfrm>
            <a:off x="5076056" y="1420217"/>
            <a:ext cx="914400" cy="914400"/>
          </a:xfrm>
          <a:prstGeom prst="ellipse">
            <a:avLst/>
          </a:prstGeom>
          <a:solidFill>
            <a:srgbClr val="FF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dirty="0" smtClean="0">
                <a:solidFill>
                  <a:schemeClr val="tx1"/>
                </a:solidFill>
              </a:rPr>
              <a:t>b</a:t>
            </a:r>
            <a:endParaRPr lang="ru-RU" sz="4000" dirty="0">
              <a:solidFill>
                <a:schemeClr val="tx1"/>
              </a:solidFill>
            </a:endParaRPr>
          </a:p>
        </p:txBody>
      </p:sp>
      <p:pic>
        <p:nvPicPr>
          <p:cNvPr id="31" name="Picture 2" descr="C:\Users\User\Pictures\Форма военная\iCAA810P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986" y="935012"/>
            <a:ext cx="8096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User\Pictures\Форма военная\iCAA810P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361" y="935012"/>
            <a:ext cx="809625" cy="714375"/>
          </a:xfrm>
          <a:prstGeom prst="rect">
            <a:avLst/>
          </a:prstGeom>
          <a:noFill/>
          <a:extLst>
            <a:ext uri="{909E8E84-426E-40DD-AFC4-6F175D3DCCD1}">
              <a14:hiddenFill xmlns:a14="http://schemas.microsoft.com/office/drawing/2010/main">
                <a:solidFill>
                  <a:srgbClr val="FFFFFF"/>
                </a:solidFill>
              </a14:hiddenFill>
            </a:ext>
          </a:extLst>
        </p:spPr>
      </p:pic>
      <p:sp>
        <p:nvSpPr>
          <p:cNvPr id="38" name="Прямоугольник 37"/>
          <p:cNvSpPr/>
          <p:nvPr/>
        </p:nvSpPr>
        <p:spPr>
          <a:xfrm>
            <a:off x="6300191" y="1844822"/>
            <a:ext cx="2355967" cy="43204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Автономный набор и использование боевиков</a:t>
            </a:r>
            <a:endParaRPr lang="ru-RU" sz="1200" dirty="0"/>
          </a:p>
        </p:txBody>
      </p:sp>
      <p:sp>
        <p:nvSpPr>
          <p:cNvPr id="39" name="Прямоугольник 38"/>
          <p:cNvSpPr/>
          <p:nvPr/>
        </p:nvSpPr>
        <p:spPr>
          <a:xfrm>
            <a:off x="395536" y="1450808"/>
            <a:ext cx="4032448" cy="13301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ru-RU" sz="1200" dirty="0" smtClean="0"/>
              <a:t>Централизованно:</a:t>
            </a:r>
          </a:p>
          <a:p>
            <a:endParaRPr lang="ru-RU" sz="1200" dirty="0"/>
          </a:p>
          <a:p>
            <a:pPr marL="171450" indent="-171450">
              <a:buFont typeface="Wingdings" pitchFamily="2" charset="2"/>
              <a:buChar char="§"/>
            </a:pPr>
            <a:r>
              <a:rPr lang="ru-RU" sz="1200" dirty="0" smtClean="0"/>
              <a:t>Информационное обеспечение</a:t>
            </a:r>
          </a:p>
          <a:p>
            <a:pPr marL="171450" indent="-171450">
              <a:buFont typeface="Wingdings" pitchFamily="2" charset="2"/>
              <a:buChar char="§"/>
            </a:pPr>
            <a:r>
              <a:rPr lang="ru-RU" sz="1200" dirty="0" smtClean="0"/>
              <a:t>Одобрение избранного курса</a:t>
            </a:r>
          </a:p>
          <a:p>
            <a:pPr marL="171450" indent="-171450">
              <a:buFont typeface="Wingdings" pitchFamily="2" charset="2"/>
              <a:buChar char="§"/>
            </a:pPr>
            <a:r>
              <a:rPr lang="ru-RU" sz="1200" dirty="0" smtClean="0"/>
              <a:t>Финансирование отдельных террористических актов</a:t>
            </a:r>
            <a:endParaRPr lang="ru-RU" sz="1200" dirty="0"/>
          </a:p>
        </p:txBody>
      </p:sp>
      <p:sp>
        <p:nvSpPr>
          <p:cNvPr id="40" name="Стрелка вправо 39"/>
          <p:cNvSpPr/>
          <p:nvPr/>
        </p:nvSpPr>
        <p:spPr>
          <a:xfrm>
            <a:off x="1979712" y="450380"/>
            <a:ext cx="2808312" cy="484632"/>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41" name="Стрелка вправо 40"/>
          <p:cNvSpPr/>
          <p:nvPr/>
        </p:nvSpPr>
        <p:spPr>
          <a:xfrm>
            <a:off x="1979712" y="1087412"/>
            <a:ext cx="2808312" cy="484632"/>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cxnSp>
        <p:nvCxnSpPr>
          <p:cNvPr id="42" name="Прямая соединительная линия 41"/>
          <p:cNvCxnSpPr/>
          <p:nvPr/>
        </p:nvCxnSpPr>
        <p:spPr>
          <a:xfrm flipV="1">
            <a:off x="467544" y="3068960"/>
            <a:ext cx="8225067"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Прямоугольник 44"/>
          <p:cNvSpPr/>
          <p:nvPr/>
        </p:nvSpPr>
        <p:spPr>
          <a:xfrm>
            <a:off x="395536" y="332656"/>
            <a:ext cx="1440160" cy="997072"/>
          </a:xfrm>
          <a:prstGeom prst="rect">
            <a:avLst/>
          </a:prstGeom>
          <a:solidFill>
            <a:srgbClr val="FF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dirty="0" smtClean="0">
                <a:solidFill>
                  <a:schemeClr val="tx1"/>
                </a:solidFill>
              </a:rPr>
              <a:t>Штаб</a:t>
            </a:r>
            <a:endParaRPr lang="ru-RU" dirty="0">
              <a:solidFill>
                <a:schemeClr val="tx1"/>
              </a:solidFill>
            </a:endParaRPr>
          </a:p>
        </p:txBody>
      </p:sp>
      <p:sp>
        <p:nvSpPr>
          <p:cNvPr id="46" name="Прямоугольник 45"/>
          <p:cNvSpPr/>
          <p:nvPr/>
        </p:nvSpPr>
        <p:spPr>
          <a:xfrm>
            <a:off x="7252451" y="3501008"/>
            <a:ext cx="1440160" cy="997072"/>
          </a:xfrm>
          <a:prstGeom prst="rect">
            <a:avLst/>
          </a:prstGeom>
          <a:solidFill>
            <a:schemeClr val="accent6">
              <a:lumMod val="60000"/>
              <a:lumOff val="4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dirty="0" smtClean="0">
                <a:solidFill>
                  <a:schemeClr val="tx1"/>
                </a:solidFill>
              </a:rPr>
              <a:t>Штаб</a:t>
            </a:r>
            <a:endParaRPr lang="ru-RU" dirty="0">
              <a:solidFill>
                <a:schemeClr val="tx1"/>
              </a:solidFill>
            </a:endParaRPr>
          </a:p>
        </p:txBody>
      </p:sp>
      <p:sp>
        <p:nvSpPr>
          <p:cNvPr id="44" name="Овал 43"/>
          <p:cNvSpPr/>
          <p:nvPr/>
        </p:nvSpPr>
        <p:spPr>
          <a:xfrm>
            <a:off x="467544" y="3356992"/>
            <a:ext cx="1634480" cy="1634480"/>
          </a:xfrm>
          <a:prstGeom prst="ellipse">
            <a:avLst/>
          </a:prstGeom>
          <a:solidFill>
            <a:schemeClr val="accent6">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Бизнес</a:t>
            </a:r>
            <a:endParaRPr lang="ru-RU" dirty="0">
              <a:solidFill>
                <a:schemeClr val="tx1"/>
              </a:solidFill>
            </a:endParaRPr>
          </a:p>
        </p:txBody>
      </p:sp>
      <p:sp>
        <p:nvSpPr>
          <p:cNvPr id="47" name="Стрелка влево 46"/>
          <p:cNvSpPr/>
          <p:nvPr/>
        </p:nvSpPr>
        <p:spPr>
          <a:xfrm>
            <a:off x="2195735" y="3757228"/>
            <a:ext cx="4869175" cy="484632"/>
          </a:xfrm>
          <a:prstGeom prst="leftArrow">
            <a:avLst/>
          </a:prstGeom>
          <a:solidFill>
            <a:srgbClr val="FF0000"/>
          </a:solidFill>
          <a:ln w="28575">
            <a:solidFill>
              <a:srgbClr val="FF0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50" name="Прямоугольник 49"/>
          <p:cNvSpPr/>
          <p:nvPr/>
        </p:nvSpPr>
        <p:spPr>
          <a:xfrm>
            <a:off x="467544" y="5517232"/>
            <a:ext cx="1368152" cy="914400"/>
          </a:xfrm>
          <a:prstGeom prst="rect">
            <a:avLst/>
          </a:prstGeom>
          <a:solidFill>
            <a:schemeClr val="accent6">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Политические акции</a:t>
            </a:r>
            <a:endParaRPr lang="ru-RU" sz="1200" dirty="0">
              <a:solidFill>
                <a:schemeClr val="tx1"/>
              </a:solidFill>
            </a:endParaRPr>
          </a:p>
        </p:txBody>
      </p:sp>
      <p:sp>
        <p:nvSpPr>
          <p:cNvPr id="51" name="Прямоугольник 50"/>
          <p:cNvSpPr/>
          <p:nvPr/>
        </p:nvSpPr>
        <p:spPr>
          <a:xfrm>
            <a:off x="2001320" y="5517232"/>
            <a:ext cx="1368152" cy="914400"/>
          </a:xfrm>
          <a:prstGeom prst="rect">
            <a:avLst/>
          </a:prstGeom>
          <a:solidFill>
            <a:schemeClr val="accent6">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Подкуп госслужащих</a:t>
            </a:r>
            <a:endParaRPr lang="ru-RU" sz="1200" dirty="0">
              <a:solidFill>
                <a:schemeClr val="tx1"/>
              </a:solidFill>
            </a:endParaRPr>
          </a:p>
        </p:txBody>
      </p:sp>
      <p:sp>
        <p:nvSpPr>
          <p:cNvPr id="52" name="Прямоугольник 51"/>
          <p:cNvSpPr/>
          <p:nvPr/>
        </p:nvSpPr>
        <p:spPr>
          <a:xfrm>
            <a:off x="3563888" y="5517232"/>
            <a:ext cx="1368152" cy="914400"/>
          </a:xfrm>
          <a:prstGeom prst="rect">
            <a:avLst/>
          </a:prstGeom>
          <a:solidFill>
            <a:schemeClr val="accent6">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Подкуп журналистов</a:t>
            </a:r>
            <a:endParaRPr lang="ru-RU" sz="1200" dirty="0">
              <a:solidFill>
                <a:schemeClr val="tx1"/>
              </a:solidFill>
            </a:endParaRPr>
          </a:p>
        </p:txBody>
      </p:sp>
      <p:sp>
        <p:nvSpPr>
          <p:cNvPr id="53" name="Прямоугольник 52"/>
          <p:cNvSpPr/>
          <p:nvPr/>
        </p:nvSpPr>
        <p:spPr>
          <a:xfrm>
            <a:off x="5111114" y="5517232"/>
            <a:ext cx="1368152" cy="914400"/>
          </a:xfrm>
          <a:prstGeom prst="rect">
            <a:avLst/>
          </a:prstGeom>
          <a:solidFill>
            <a:schemeClr val="accent6">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Оплата боевиков и членов семей</a:t>
            </a:r>
            <a:endParaRPr lang="ru-RU" sz="1200" dirty="0">
              <a:solidFill>
                <a:schemeClr val="tx1"/>
              </a:solidFill>
            </a:endParaRPr>
          </a:p>
        </p:txBody>
      </p:sp>
      <p:sp>
        <p:nvSpPr>
          <p:cNvPr id="54" name="Прямоугольник 53"/>
          <p:cNvSpPr/>
          <p:nvPr/>
        </p:nvSpPr>
        <p:spPr>
          <a:xfrm>
            <a:off x="6660098" y="5517232"/>
            <a:ext cx="1368152" cy="914400"/>
          </a:xfrm>
          <a:prstGeom prst="rect">
            <a:avLst/>
          </a:prstGeom>
          <a:solidFill>
            <a:schemeClr val="accent6">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Финансирование НИОКР</a:t>
            </a:r>
            <a:endParaRPr lang="ru-RU" sz="1200" dirty="0">
              <a:solidFill>
                <a:schemeClr val="tx1"/>
              </a:solidFill>
            </a:endParaRPr>
          </a:p>
        </p:txBody>
      </p:sp>
      <p:cxnSp>
        <p:nvCxnSpPr>
          <p:cNvPr id="55" name="Прямая соединительная линия 54"/>
          <p:cNvCxnSpPr/>
          <p:nvPr/>
        </p:nvCxnSpPr>
        <p:spPr>
          <a:xfrm flipV="1">
            <a:off x="1284784" y="5157192"/>
            <a:ext cx="5967667"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1284784" y="4991472"/>
            <a:ext cx="0" cy="5257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a:off x="2555776" y="5193196"/>
            <a:ext cx="0" cy="3240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a:off x="4067944" y="5183578"/>
            <a:ext cx="0" cy="3240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p:nvPr/>
        </p:nvCxnSpPr>
        <p:spPr>
          <a:xfrm>
            <a:off x="5724128" y="5157192"/>
            <a:ext cx="0" cy="3240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p:nvPr/>
        </p:nvCxnSpPr>
        <p:spPr>
          <a:xfrm>
            <a:off x="7251610" y="5157192"/>
            <a:ext cx="0" cy="3240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2843808" y="3469196"/>
            <a:ext cx="3528392" cy="2880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Накопление и расширение финансовых ресурсов</a:t>
            </a:r>
            <a:endParaRPr lang="ru-RU" sz="1200" dirty="0"/>
          </a:p>
        </p:txBody>
      </p:sp>
      <p:sp>
        <p:nvSpPr>
          <p:cNvPr id="68" name="Прямоугольник 67"/>
          <p:cNvSpPr/>
          <p:nvPr/>
        </p:nvSpPr>
        <p:spPr>
          <a:xfrm>
            <a:off x="4355272" y="2492896"/>
            <a:ext cx="2355967" cy="2880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Террористические ячейки</a:t>
            </a:r>
            <a:endParaRPr lang="ru-RU" sz="1200" dirty="0"/>
          </a:p>
        </p:txBody>
      </p:sp>
      <p:sp>
        <p:nvSpPr>
          <p:cNvPr id="69" name="Прямоугольник 68"/>
          <p:cNvSpPr/>
          <p:nvPr/>
        </p:nvSpPr>
        <p:spPr>
          <a:xfrm>
            <a:off x="8028249" y="5974432"/>
            <a:ext cx="792223" cy="2880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и т.д.</a:t>
            </a:r>
            <a:endParaRPr lang="ru-RU" sz="1200" dirty="0"/>
          </a:p>
        </p:txBody>
      </p:sp>
      <p:pic>
        <p:nvPicPr>
          <p:cNvPr id="30" name="Picture 2" descr="C:\Users\User\Pictures\Форма военная\iCAA810P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286" y="935011"/>
            <a:ext cx="8096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3711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flipH="1">
            <a:off x="4810715" y="953134"/>
            <a:ext cx="1126976" cy="16828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5" name="Прямоугольник 4"/>
          <p:cNvSpPr/>
          <p:nvPr/>
        </p:nvSpPr>
        <p:spPr>
          <a:xfrm flipH="1">
            <a:off x="3511934" y="3515187"/>
            <a:ext cx="5164522" cy="12645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4" name="Прямоугольник 3"/>
          <p:cNvSpPr/>
          <p:nvPr/>
        </p:nvSpPr>
        <p:spPr>
          <a:xfrm flipH="1">
            <a:off x="6876256" y="721093"/>
            <a:ext cx="1800200" cy="2346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5124" name="Picture 4" descr="C:\Users\User\Pictures\Чеченская война\Дудае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693048"/>
            <a:ext cx="724605" cy="90882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User\Pictures\Чеченская война\Барраев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001" y="3694747"/>
            <a:ext cx="737494" cy="90883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User\Pictures\Чеченская война\Масхадов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412" y="3693046"/>
            <a:ext cx="724607" cy="908829"/>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User\Pictures\imagesCATOM6S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3595" y="992476"/>
            <a:ext cx="613292" cy="156495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User\Pictures\untitl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928564"/>
            <a:ext cx="894209" cy="670657"/>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pic>
        <p:nvPicPr>
          <p:cNvPr id="5133" name="Picture 13" descr="C:\Users\User\Pictures\Белый дом.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8344" y="2131061"/>
            <a:ext cx="902593" cy="67607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pic>
        <p:nvPicPr>
          <p:cNvPr id="5135" name="Picture 15" descr="C:\Users\User\Pictures\Форма военная\iCA1Z9SNJ.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264" y="900888"/>
            <a:ext cx="565022" cy="792088"/>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Users\User\Pictures\Форма военная\iCA1Z9SNJ.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264" y="1968743"/>
            <a:ext cx="565022"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511934" y="5238659"/>
            <a:ext cx="5164522" cy="10459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24" name="Picture 9" descr="C:\Users\User\Pictures\Чеченская война\iCA4562JC.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6562" y="5357952"/>
            <a:ext cx="1442468" cy="8073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descr="C:\Users\User\Pictures\Чеченская война\iCA4562JC.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6960" y="5357951"/>
            <a:ext cx="1442468" cy="8073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C:\Users\User\Pictures\Чеченская война\iCA4562JC.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4914" y="5357949"/>
            <a:ext cx="1442468" cy="807351"/>
          </a:xfrm>
          <a:prstGeom prst="rect">
            <a:avLst/>
          </a:prstGeom>
          <a:noFill/>
          <a:extLst>
            <a:ext uri="{909E8E84-426E-40DD-AFC4-6F175D3DCCD1}">
              <a14:hiddenFill xmlns:a14="http://schemas.microsoft.com/office/drawing/2010/main">
                <a:solidFill>
                  <a:srgbClr val="FFFFFF"/>
                </a:solidFill>
              </a14:hiddenFill>
            </a:ext>
          </a:extLst>
        </p:spPr>
      </p:pic>
      <p:sp>
        <p:nvSpPr>
          <p:cNvPr id="29" name="Прямоугольник 28"/>
          <p:cNvSpPr/>
          <p:nvPr/>
        </p:nvSpPr>
        <p:spPr>
          <a:xfrm>
            <a:off x="2051720" y="3798380"/>
            <a:ext cx="1224138" cy="56672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Региональный террористический штаб</a:t>
            </a:r>
            <a:endParaRPr lang="ru-RU" sz="1000" dirty="0"/>
          </a:p>
        </p:txBody>
      </p:sp>
      <p:sp>
        <p:nvSpPr>
          <p:cNvPr id="30" name="Прямоугольник 29"/>
          <p:cNvSpPr/>
          <p:nvPr/>
        </p:nvSpPr>
        <p:spPr>
          <a:xfrm>
            <a:off x="2051720" y="4990837"/>
            <a:ext cx="1224138" cy="53758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Региональные террористические ячейки</a:t>
            </a:r>
            <a:endParaRPr lang="ru-RU" sz="1000" dirty="0"/>
          </a:p>
        </p:txBody>
      </p:sp>
      <p:sp>
        <p:nvSpPr>
          <p:cNvPr id="31" name="Прямоугольник 30"/>
          <p:cNvSpPr/>
          <p:nvPr/>
        </p:nvSpPr>
        <p:spPr>
          <a:xfrm>
            <a:off x="4762134" y="378851"/>
            <a:ext cx="1224138" cy="5220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Нелегальная резидентура</a:t>
            </a:r>
            <a:endParaRPr lang="ru-RU" sz="1000" dirty="0"/>
          </a:p>
        </p:txBody>
      </p:sp>
      <p:sp>
        <p:nvSpPr>
          <p:cNvPr id="32" name="Прямоугольник 31"/>
          <p:cNvSpPr/>
          <p:nvPr/>
        </p:nvSpPr>
        <p:spPr>
          <a:xfrm>
            <a:off x="7164287" y="146999"/>
            <a:ext cx="1224138" cy="51051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Объекты разведки, подкупа и влияния</a:t>
            </a:r>
            <a:endParaRPr lang="ru-RU" sz="1000" dirty="0"/>
          </a:p>
        </p:txBody>
      </p:sp>
      <p:sp>
        <p:nvSpPr>
          <p:cNvPr id="36" name="Стрелка вправо 35"/>
          <p:cNvSpPr/>
          <p:nvPr/>
        </p:nvSpPr>
        <p:spPr>
          <a:xfrm rot="5400000">
            <a:off x="5950179" y="4740239"/>
            <a:ext cx="288032" cy="484632"/>
          </a:xfrm>
          <a:prstGeom prst="rightArrow">
            <a:avLst/>
          </a:prstGeom>
          <a:solidFill>
            <a:srgbClr val="00B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37" name="Стрелка вправо 36"/>
          <p:cNvSpPr/>
          <p:nvPr/>
        </p:nvSpPr>
        <p:spPr>
          <a:xfrm rot="16200000">
            <a:off x="5093804" y="2845218"/>
            <a:ext cx="560797" cy="484632"/>
          </a:xfrm>
          <a:prstGeom prst="rightArrow">
            <a:avLst/>
          </a:prstGeom>
          <a:solidFill>
            <a:srgbClr val="00B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38" name="Стрелка вправо 37"/>
          <p:cNvSpPr/>
          <p:nvPr/>
        </p:nvSpPr>
        <p:spPr>
          <a:xfrm>
            <a:off x="1619824" y="1467396"/>
            <a:ext cx="576064" cy="484632"/>
          </a:xfrm>
          <a:prstGeom prst="rightArrow">
            <a:avLst/>
          </a:prstGeom>
          <a:solidFill>
            <a:srgbClr val="00B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39" name="Стрелка вправо 38"/>
          <p:cNvSpPr/>
          <p:nvPr/>
        </p:nvSpPr>
        <p:spPr>
          <a:xfrm rot="2439476">
            <a:off x="1584151" y="2677302"/>
            <a:ext cx="1719937" cy="484632"/>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12" name="Прямоугольник 11"/>
          <p:cNvSpPr/>
          <p:nvPr/>
        </p:nvSpPr>
        <p:spPr>
          <a:xfrm>
            <a:off x="395534" y="2807135"/>
            <a:ext cx="1224138" cy="20724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Закупка оружия, боеприпасов, медикаментов, снаряжения и продуктов питания.</a:t>
            </a:r>
            <a:endParaRPr lang="ru-RU" sz="1200" dirty="0"/>
          </a:p>
        </p:txBody>
      </p:sp>
      <p:sp>
        <p:nvSpPr>
          <p:cNvPr id="13" name="Прямоугольник 12"/>
          <p:cNvSpPr/>
          <p:nvPr/>
        </p:nvSpPr>
        <p:spPr>
          <a:xfrm>
            <a:off x="395533" y="5370197"/>
            <a:ext cx="1238323"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smtClean="0"/>
              <a:t>Теракты</a:t>
            </a:r>
            <a:endParaRPr lang="ru-RU" dirty="0"/>
          </a:p>
        </p:txBody>
      </p:sp>
      <p:sp>
        <p:nvSpPr>
          <p:cNvPr id="43" name="Стрелка вправо 42"/>
          <p:cNvSpPr/>
          <p:nvPr/>
        </p:nvSpPr>
        <p:spPr>
          <a:xfrm rot="10800000">
            <a:off x="1835696" y="4318725"/>
            <a:ext cx="1486256" cy="484632"/>
          </a:xfrm>
          <a:prstGeom prst="rightArrow">
            <a:avLst/>
          </a:prstGeom>
          <a:solidFill>
            <a:srgbClr val="00B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4" name="Стрелка вправо 43"/>
          <p:cNvSpPr/>
          <p:nvPr/>
        </p:nvSpPr>
        <p:spPr>
          <a:xfrm rot="10800000">
            <a:off x="1835696" y="5651277"/>
            <a:ext cx="1486256" cy="484632"/>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45" name="Стрелка вправо 44"/>
          <p:cNvSpPr/>
          <p:nvPr/>
        </p:nvSpPr>
        <p:spPr>
          <a:xfrm rot="2972884">
            <a:off x="3665373" y="2762170"/>
            <a:ext cx="857641" cy="484632"/>
          </a:xfrm>
          <a:prstGeom prst="rightArrow">
            <a:avLst/>
          </a:prstGeom>
          <a:solidFill>
            <a:srgbClr val="00B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6" name="Овал 45"/>
          <p:cNvSpPr/>
          <p:nvPr/>
        </p:nvSpPr>
        <p:spPr>
          <a:xfrm>
            <a:off x="2267744" y="657509"/>
            <a:ext cx="1825309" cy="1978469"/>
          </a:xfrm>
          <a:prstGeom prst="ellipse">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t>Центр финансирования</a:t>
            </a:r>
            <a:endParaRPr lang="ru-RU" sz="1200" dirty="0"/>
          </a:p>
        </p:txBody>
      </p:sp>
      <p:sp>
        <p:nvSpPr>
          <p:cNvPr id="47" name="Прямоугольник 46"/>
          <p:cNvSpPr/>
          <p:nvPr/>
        </p:nvSpPr>
        <p:spPr>
          <a:xfrm>
            <a:off x="395535" y="1155625"/>
            <a:ext cx="1152129" cy="12226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8" name="Picture 14" descr="C:\Users\User\Pictures\Терроризм\imagesCAV7QT2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552" y="1345057"/>
            <a:ext cx="898997" cy="898997"/>
          </a:xfrm>
          <a:prstGeom prst="rect">
            <a:avLst/>
          </a:prstGeom>
          <a:noFill/>
          <a:extLst>
            <a:ext uri="{909E8E84-426E-40DD-AFC4-6F175D3DCCD1}">
              <a14:hiddenFill xmlns:a14="http://schemas.microsoft.com/office/drawing/2010/main">
                <a:solidFill>
                  <a:srgbClr val="FFFFFF"/>
                </a:solidFill>
              </a14:hiddenFill>
            </a:ext>
          </a:extLst>
        </p:spPr>
      </p:pic>
      <p:sp>
        <p:nvSpPr>
          <p:cNvPr id="49" name="Прямоугольник 48"/>
          <p:cNvSpPr/>
          <p:nvPr/>
        </p:nvSpPr>
        <p:spPr>
          <a:xfrm>
            <a:off x="451197" y="386912"/>
            <a:ext cx="1224138" cy="69986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Зарубежный террористический центр</a:t>
            </a:r>
            <a:endParaRPr lang="ru-RU" sz="1000" dirty="0"/>
          </a:p>
        </p:txBody>
      </p:sp>
      <p:pic>
        <p:nvPicPr>
          <p:cNvPr id="50" name="Picture 7" descr="C:\Users\User\Pictures\Чеченская война\Басаев 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6176" y="3694747"/>
            <a:ext cx="723252" cy="907130"/>
          </a:xfrm>
          <a:prstGeom prst="rect">
            <a:avLst/>
          </a:prstGeom>
          <a:noFill/>
          <a:extLst>
            <a:ext uri="{909E8E84-426E-40DD-AFC4-6F175D3DCCD1}">
              <a14:hiddenFill xmlns:a14="http://schemas.microsoft.com/office/drawing/2010/main">
                <a:solidFill>
                  <a:srgbClr val="FFFFFF"/>
                </a:solidFill>
              </a14:hiddenFill>
            </a:ext>
          </a:extLst>
        </p:spPr>
      </p:pic>
      <p:sp>
        <p:nvSpPr>
          <p:cNvPr id="51" name="Стрелка вправо 50"/>
          <p:cNvSpPr/>
          <p:nvPr/>
        </p:nvSpPr>
        <p:spPr>
          <a:xfrm>
            <a:off x="6156176" y="1424606"/>
            <a:ext cx="576064" cy="484632"/>
          </a:xfrm>
          <a:prstGeom prst="rightArrow">
            <a:avLst/>
          </a:prstGeom>
          <a:solidFill>
            <a:srgbClr val="00B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pic>
        <p:nvPicPr>
          <p:cNvPr id="52" name="Picture 6" descr="C:\Users\User\Pictures\Чеченская война\Умаров.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01752" y="3694747"/>
            <a:ext cx="723251" cy="90712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 descr="C:\Users\User\Pictures\Чеченская война\Закаев.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05770" y="3684258"/>
            <a:ext cx="733260" cy="91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808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Овал 23"/>
          <p:cNvSpPr/>
          <p:nvPr/>
        </p:nvSpPr>
        <p:spPr>
          <a:xfrm>
            <a:off x="5652120" y="3356992"/>
            <a:ext cx="2016224" cy="1896315"/>
          </a:xfrm>
          <a:prstGeom prst="ellipse">
            <a:avLst/>
          </a:prstGeo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tx1"/>
                </a:solidFill>
              </a:rPr>
              <a:t>Деревообработка (Норвегия)</a:t>
            </a:r>
            <a:endParaRPr lang="ru-RU" sz="1200" dirty="0">
              <a:solidFill>
                <a:schemeClr val="tx1"/>
              </a:solidFill>
            </a:endParaRPr>
          </a:p>
        </p:txBody>
      </p:sp>
      <p:sp>
        <p:nvSpPr>
          <p:cNvPr id="20" name="Овал 19"/>
          <p:cNvSpPr/>
          <p:nvPr/>
        </p:nvSpPr>
        <p:spPr>
          <a:xfrm>
            <a:off x="4211960" y="4072799"/>
            <a:ext cx="1656184" cy="1656184"/>
          </a:xfrm>
          <a:prstGeom prst="ellipse">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tx1"/>
                </a:solidFill>
              </a:rPr>
              <a:t>Недвижимость (Париж)</a:t>
            </a:r>
            <a:endParaRPr lang="ru-RU" sz="1200" dirty="0">
              <a:solidFill>
                <a:schemeClr val="tx1"/>
              </a:solidFill>
            </a:endParaRPr>
          </a:p>
        </p:txBody>
      </p:sp>
      <p:sp>
        <p:nvSpPr>
          <p:cNvPr id="4" name="Прямоугольник 3"/>
          <p:cNvSpPr/>
          <p:nvPr/>
        </p:nvSpPr>
        <p:spPr>
          <a:xfrm>
            <a:off x="395536" y="354360"/>
            <a:ext cx="8280920" cy="1058416"/>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u="sng" dirty="0"/>
              <a:t>Бывший эксперт ООН Лоретта Наполеони:</a:t>
            </a:r>
            <a:endParaRPr lang="ru-RU" sz="1200" dirty="0"/>
          </a:p>
          <a:p>
            <a:r>
              <a:rPr lang="ru-RU" sz="1200" dirty="0"/>
              <a:t>«Эмир террора» пользовался услугами следующих фирм: холдинговой компании </a:t>
            </a:r>
            <a:r>
              <a:rPr lang="en-US" sz="1200" dirty="0"/>
              <a:t>Wadi al</a:t>
            </a:r>
            <a:r>
              <a:rPr lang="ru-RU" sz="1200" dirty="0"/>
              <a:t>-</a:t>
            </a:r>
            <a:r>
              <a:rPr lang="en-US" sz="1200" dirty="0"/>
              <a:t>Aqig</a:t>
            </a:r>
            <a:r>
              <a:rPr lang="ru-RU" sz="1200" dirty="0"/>
              <a:t> в Африке, судостроительной фирмы </a:t>
            </a:r>
            <a:r>
              <a:rPr lang="en-US" sz="1200" dirty="0"/>
              <a:t>Al</a:t>
            </a:r>
            <a:r>
              <a:rPr lang="ru-RU" sz="1200" dirty="0"/>
              <a:t>-</a:t>
            </a:r>
            <a:r>
              <a:rPr lang="en-US" sz="1200" dirty="0"/>
              <a:t>Hiraj</a:t>
            </a:r>
            <a:r>
              <a:rPr lang="ru-RU" sz="1200" dirty="0"/>
              <a:t> (Судан), страусиной фермы и судов для ловли креветок в Кении, банка </a:t>
            </a:r>
            <a:r>
              <a:rPr lang="en-US" sz="1200" dirty="0"/>
              <a:t>Al</a:t>
            </a:r>
            <a:r>
              <a:rPr lang="ru-RU" sz="1200" dirty="0"/>
              <a:t>-</a:t>
            </a:r>
            <a:r>
              <a:rPr lang="en-US" sz="1200" dirty="0"/>
              <a:t>Shamil Islamic</a:t>
            </a:r>
            <a:r>
              <a:rPr lang="ru-RU" sz="1200" dirty="0"/>
              <a:t> (Ближний Восток), участником которых он являлся.</a:t>
            </a:r>
          </a:p>
        </p:txBody>
      </p:sp>
      <p:pic>
        <p:nvPicPr>
          <p:cNvPr id="7170" name="Picture 2" descr="C:\Users\User\Pictures\imagesCAV7QT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002" y="1872538"/>
            <a:ext cx="1484454" cy="148445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9" name="Овал 8"/>
          <p:cNvSpPr/>
          <p:nvPr/>
        </p:nvSpPr>
        <p:spPr>
          <a:xfrm>
            <a:off x="2987824" y="1700808"/>
            <a:ext cx="1656184" cy="1656184"/>
          </a:xfrm>
          <a:prstGeom prst="ellipse">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tx1"/>
                </a:solidFill>
              </a:rPr>
              <a:t>Страусиная ферма (Кения)</a:t>
            </a:r>
            <a:endParaRPr lang="ru-RU" sz="1200" dirty="0">
              <a:solidFill>
                <a:schemeClr val="tx1"/>
              </a:solidFill>
            </a:endParaRPr>
          </a:p>
        </p:txBody>
      </p:sp>
      <p:sp>
        <p:nvSpPr>
          <p:cNvPr id="12" name="Овал 11"/>
          <p:cNvSpPr/>
          <p:nvPr/>
        </p:nvSpPr>
        <p:spPr>
          <a:xfrm>
            <a:off x="827584" y="1620510"/>
            <a:ext cx="2016224" cy="198851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tx1"/>
                </a:solidFill>
              </a:rPr>
              <a:t>Судостроительная фирма (Судан)</a:t>
            </a:r>
            <a:endParaRPr lang="ru-RU" sz="1200" dirty="0">
              <a:solidFill>
                <a:schemeClr val="tx1"/>
              </a:solidFill>
            </a:endParaRPr>
          </a:p>
        </p:txBody>
      </p:sp>
      <p:sp>
        <p:nvSpPr>
          <p:cNvPr id="14" name="Овал 13"/>
          <p:cNvSpPr/>
          <p:nvPr/>
        </p:nvSpPr>
        <p:spPr>
          <a:xfrm>
            <a:off x="374561" y="2910374"/>
            <a:ext cx="2016224" cy="1988510"/>
          </a:xfrm>
          <a:prstGeom prst="ellipse">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bg1"/>
                </a:solidFill>
              </a:rPr>
              <a:t>Лесные участки (Турция)</a:t>
            </a:r>
            <a:endParaRPr lang="ru-RU" sz="1200" dirty="0">
              <a:solidFill>
                <a:schemeClr val="bg1"/>
              </a:solidFill>
            </a:endParaRPr>
          </a:p>
        </p:txBody>
      </p:sp>
      <p:sp>
        <p:nvSpPr>
          <p:cNvPr id="15" name="Овал 14"/>
          <p:cNvSpPr/>
          <p:nvPr/>
        </p:nvSpPr>
        <p:spPr>
          <a:xfrm>
            <a:off x="6876256" y="4259052"/>
            <a:ext cx="2016224" cy="1988510"/>
          </a:xfrm>
          <a:prstGeom prst="ellipse">
            <a:avLst/>
          </a:prstGeom>
          <a:solidFill>
            <a:schemeClr val="accent5">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bg1"/>
                </a:solidFill>
              </a:rPr>
              <a:t>Сельхозугодия (Таджикистан)</a:t>
            </a:r>
            <a:endParaRPr lang="ru-RU" sz="1200" dirty="0">
              <a:solidFill>
                <a:schemeClr val="bg1"/>
              </a:solidFill>
            </a:endParaRPr>
          </a:p>
        </p:txBody>
      </p:sp>
      <p:sp>
        <p:nvSpPr>
          <p:cNvPr id="16" name="Овал 15"/>
          <p:cNvSpPr/>
          <p:nvPr/>
        </p:nvSpPr>
        <p:spPr>
          <a:xfrm>
            <a:off x="2843808" y="2910374"/>
            <a:ext cx="1656184" cy="1656184"/>
          </a:xfrm>
          <a:prstGeom prst="ellipse">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bg1"/>
                </a:solidFill>
              </a:rPr>
              <a:t>Ловля креветок (Кения)</a:t>
            </a:r>
            <a:endParaRPr lang="ru-RU" sz="1200" dirty="0">
              <a:solidFill>
                <a:schemeClr val="bg1"/>
              </a:solidFill>
            </a:endParaRPr>
          </a:p>
        </p:txBody>
      </p:sp>
      <p:sp>
        <p:nvSpPr>
          <p:cNvPr id="19" name="Овал 18"/>
          <p:cNvSpPr/>
          <p:nvPr/>
        </p:nvSpPr>
        <p:spPr>
          <a:xfrm>
            <a:off x="4567508" y="2825038"/>
            <a:ext cx="1656184" cy="1656184"/>
          </a:xfrm>
          <a:prstGeom prst="ellipse">
            <a:avLst/>
          </a:prstGeom>
          <a:solidFill>
            <a:schemeClr val="tx1">
              <a:lumMod val="65000"/>
              <a:lumOff val="3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bg1"/>
                </a:solidFill>
              </a:rPr>
              <a:t>Недвижимость (Лондон)</a:t>
            </a:r>
            <a:endParaRPr lang="ru-RU" sz="1200" dirty="0">
              <a:solidFill>
                <a:schemeClr val="bg1"/>
              </a:solidFill>
            </a:endParaRPr>
          </a:p>
        </p:txBody>
      </p:sp>
      <p:sp>
        <p:nvSpPr>
          <p:cNvPr id="18" name="Овал 17"/>
          <p:cNvSpPr/>
          <p:nvPr/>
        </p:nvSpPr>
        <p:spPr>
          <a:xfrm>
            <a:off x="5172147" y="1700808"/>
            <a:ext cx="1656184" cy="1656184"/>
          </a:xfrm>
          <a:prstGeom prst="ellipse">
            <a:avLst/>
          </a:prstGeom>
          <a:solidFill>
            <a:schemeClr val="tx1">
              <a:lumMod val="85000"/>
              <a:lumOff val="1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bg1"/>
                </a:solidFill>
              </a:rPr>
              <a:t>Недвижимость (США)</a:t>
            </a:r>
            <a:endParaRPr lang="ru-RU" sz="1200" dirty="0">
              <a:solidFill>
                <a:schemeClr val="bg1"/>
              </a:solidFill>
            </a:endParaRPr>
          </a:p>
        </p:txBody>
      </p:sp>
      <p:sp>
        <p:nvSpPr>
          <p:cNvPr id="22" name="Овал 21"/>
          <p:cNvSpPr/>
          <p:nvPr/>
        </p:nvSpPr>
        <p:spPr>
          <a:xfrm>
            <a:off x="5115272" y="4862533"/>
            <a:ext cx="1656184" cy="1656184"/>
          </a:xfrm>
          <a:prstGeom prst="ellipse">
            <a:avLst/>
          </a:prstGeom>
          <a:solidFill>
            <a:schemeClr val="bg1">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tx1"/>
                </a:solidFill>
              </a:rPr>
              <a:t>Недвижимость (Французская Ривьера)</a:t>
            </a:r>
            <a:endParaRPr lang="ru-RU" sz="1200" dirty="0">
              <a:solidFill>
                <a:schemeClr val="tx1"/>
              </a:solidFill>
            </a:endParaRPr>
          </a:p>
        </p:txBody>
      </p:sp>
      <p:sp>
        <p:nvSpPr>
          <p:cNvPr id="6" name="Овал 5"/>
          <p:cNvSpPr/>
          <p:nvPr/>
        </p:nvSpPr>
        <p:spPr>
          <a:xfrm>
            <a:off x="2152582" y="3992413"/>
            <a:ext cx="1382452" cy="13681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Банк</a:t>
            </a:r>
          </a:p>
          <a:p>
            <a:pPr algn="ctr"/>
            <a:r>
              <a:rPr lang="en-US" sz="1200" dirty="0" smtClean="0"/>
              <a:t>Al-Shamil Islamic</a:t>
            </a:r>
            <a:endParaRPr lang="ru-RU" sz="1200" dirty="0"/>
          </a:p>
        </p:txBody>
      </p:sp>
      <p:sp>
        <p:nvSpPr>
          <p:cNvPr id="25" name="Овал 24"/>
          <p:cNvSpPr/>
          <p:nvPr/>
        </p:nvSpPr>
        <p:spPr>
          <a:xfrm>
            <a:off x="2987824" y="4636112"/>
            <a:ext cx="1656184" cy="1656184"/>
          </a:xfrm>
          <a:prstGeom prst="ellipse">
            <a:avLst/>
          </a:prstGeom>
          <a:solidFill>
            <a:schemeClr val="accent4">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bg1"/>
                </a:solidFill>
              </a:rPr>
              <a:t>Медицина (Египет, Иордания, Ирак, Швеция)</a:t>
            </a:r>
            <a:endParaRPr lang="ru-RU" sz="1200" dirty="0">
              <a:solidFill>
                <a:schemeClr val="bg1"/>
              </a:solidFill>
            </a:endParaRPr>
          </a:p>
        </p:txBody>
      </p:sp>
      <p:sp>
        <p:nvSpPr>
          <p:cNvPr id="26" name="Прямоугольник 25"/>
          <p:cNvSpPr/>
          <p:nvPr/>
        </p:nvSpPr>
        <p:spPr>
          <a:xfrm>
            <a:off x="6660232" y="3537012"/>
            <a:ext cx="2042445" cy="288032"/>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smtClean="0"/>
              <a:t>Часть бизнеса Бин Ладена</a:t>
            </a:r>
            <a:endParaRPr lang="ru-RU" sz="1200" dirty="0"/>
          </a:p>
        </p:txBody>
      </p:sp>
      <p:sp>
        <p:nvSpPr>
          <p:cNvPr id="23" name="Овал 22"/>
          <p:cNvSpPr/>
          <p:nvPr/>
        </p:nvSpPr>
        <p:spPr>
          <a:xfrm>
            <a:off x="827584" y="4532473"/>
            <a:ext cx="1656184" cy="1656184"/>
          </a:xfrm>
          <a:prstGeom prst="ellipse">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smtClean="0">
                <a:solidFill>
                  <a:schemeClr val="tx1"/>
                </a:solidFill>
              </a:rPr>
              <a:t>Молочные заводы (Дания)</a:t>
            </a:r>
            <a:endParaRPr lang="ru-RU" sz="1200" dirty="0">
              <a:solidFill>
                <a:schemeClr val="tx1"/>
              </a:solidFill>
            </a:endParaRPr>
          </a:p>
        </p:txBody>
      </p:sp>
    </p:spTree>
    <p:extLst>
      <p:ext uri="{BB962C8B-B14F-4D97-AF65-F5344CB8AC3E}">
        <p14:creationId xmlns:p14="http://schemas.microsoft.com/office/powerpoint/2010/main" val="39311839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980294" y="3056748"/>
            <a:ext cx="1152129" cy="12226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29" name="Прямоугольник 28"/>
          <p:cNvSpPr/>
          <p:nvPr/>
        </p:nvSpPr>
        <p:spPr>
          <a:xfrm>
            <a:off x="3635895" y="3061189"/>
            <a:ext cx="1152129" cy="1222616"/>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20" name="Прямоугольник 19"/>
          <p:cNvSpPr/>
          <p:nvPr/>
        </p:nvSpPr>
        <p:spPr>
          <a:xfrm>
            <a:off x="1979712" y="1155625"/>
            <a:ext cx="1152129" cy="1222616"/>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13" name="Прямоугольник 12"/>
          <p:cNvSpPr/>
          <p:nvPr/>
        </p:nvSpPr>
        <p:spPr>
          <a:xfrm>
            <a:off x="3635896" y="1155625"/>
            <a:ext cx="1152129" cy="1222616"/>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9" name="Прямоугольник 8"/>
          <p:cNvSpPr/>
          <p:nvPr/>
        </p:nvSpPr>
        <p:spPr>
          <a:xfrm>
            <a:off x="395535" y="1155625"/>
            <a:ext cx="1152129" cy="1222616"/>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pic>
        <p:nvPicPr>
          <p:cNvPr id="8" name="Picture 7" descr="C:\Users\User\Pictures\Чеченская война\Басаев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334" y="1326709"/>
            <a:ext cx="723252" cy="90713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76981" y="386912"/>
            <a:ext cx="1224138" cy="69986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Зарубежный террористический центр</a:t>
            </a:r>
            <a:endParaRPr lang="ru-RU" sz="1000" dirty="0"/>
          </a:p>
        </p:txBody>
      </p:sp>
      <p:sp>
        <p:nvSpPr>
          <p:cNvPr id="16" name="Прямоугольник 15"/>
          <p:cNvSpPr/>
          <p:nvPr/>
        </p:nvSpPr>
        <p:spPr>
          <a:xfrm>
            <a:off x="1943707" y="405995"/>
            <a:ext cx="1224138" cy="63101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Региональный контролер</a:t>
            </a:r>
            <a:endParaRPr lang="ru-RU" sz="1000" dirty="0"/>
          </a:p>
        </p:txBody>
      </p:sp>
      <p:pic>
        <p:nvPicPr>
          <p:cNvPr id="6146" name="Picture 2" descr="C:\Users\User\Pictures\Хатта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173" y="1308260"/>
            <a:ext cx="736372" cy="917345"/>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3599891" y="421337"/>
            <a:ext cx="1224138" cy="63101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Местный координатор</a:t>
            </a:r>
            <a:endParaRPr lang="ru-RU" sz="1000" dirty="0"/>
          </a:p>
        </p:txBody>
      </p:sp>
      <p:pic>
        <p:nvPicPr>
          <p:cNvPr id="24" name="Picture 6" descr="C:\Users\User\Pictures\Чеченская война\Умаров.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0335" y="3218933"/>
            <a:ext cx="723251" cy="9071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User\Pictures\Форма военная\iCAA810P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1775" y="3310868"/>
            <a:ext cx="809625" cy="714375"/>
          </a:xfrm>
          <a:prstGeom prst="rect">
            <a:avLst/>
          </a:prstGeom>
          <a:noFill/>
          <a:extLst>
            <a:ext uri="{909E8E84-426E-40DD-AFC4-6F175D3DCCD1}">
              <a14:hiddenFill xmlns:a14="http://schemas.microsoft.com/office/drawing/2010/main">
                <a:solidFill>
                  <a:srgbClr val="FFFFFF"/>
                </a:solidFill>
              </a14:hiddenFill>
            </a:ext>
          </a:extLst>
        </p:spPr>
      </p:pic>
      <p:sp>
        <p:nvSpPr>
          <p:cNvPr id="28" name="Прямоугольник 27"/>
          <p:cNvSpPr/>
          <p:nvPr/>
        </p:nvSpPr>
        <p:spPr>
          <a:xfrm>
            <a:off x="395535" y="3061189"/>
            <a:ext cx="1152129" cy="122261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ru-RU" sz="1400" dirty="0" smtClean="0"/>
              <a:t>Захват заложников</a:t>
            </a:r>
            <a:endParaRPr lang="ru-RU" sz="1400" dirty="0"/>
          </a:p>
        </p:txBody>
      </p:sp>
      <p:sp>
        <p:nvSpPr>
          <p:cNvPr id="35" name="Прямоугольник 34"/>
          <p:cNvSpPr/>
          <p:nvPr/>
        </p:nvSpPr>
        <p:spPr>
          <a:xfrm>
            <a:off x="3635896" y="4869160"/>
            <a:ext cx="1152129" cy="1222616"/>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36" name="Прямоугольник 35"/>
          <p:cNvSpPr/>
          <p:nvPr/>
        </p:nvSpPr>
        <p:spPr>
          <a:xfrm>
            <a:off x="1980294" y="4869160"/>
            <a:ext cx="1152129" cy="12226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37" name="Прямоугольник 36"/>
          <p:cNvSpPr/>
          <p:nvPr/>
        </p:nvSpPr>
        <p:spPr>
          <a:xfrm>
            <a:off x="412985" y="4869160"/>
            <a:ext cx="1152129" cy="1222616"/>
          </a:xfrm>
          <a:prstGeom prst="rect">
            <a:avLst/>
          </a:prstGeom>
          <a:solidFill>
            <a:srgbClr val="00B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dirty="0" smtClean="0"/>
              <a:t>Бизнес и иная денежная помощь</a:t>
            </a:r>
            <a:endParaRPr lang="ru-RU" sz="1400" dirty="0"/>
          </a:p>
        </p:txBody>
      </p:sp>
      <p:pic>
        <p:nvPicPr>
          <p:cNvPr id="38" name="Picture 5" descr="C:\Users\User\Pictures\Чеченская война\Закаев.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860" y="5025202"/>
            <a:ext cx="733260" cy="91053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Pictures\Форма военная\iCAP7KL5U.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4442" y="4975032"/>
            <a:ext cx="1003374" cy="1003374"/>
          </a:xfrm>
          <a:prstGeom prst="rect">
            <a:avLst/>
          </a:prstGeom>
          <a:noFill/>
          <a:extLst>
            <a:ext uri="{909E8E84-426E-40DD-AFC4-6F175D3DCCD1}">
              <a14:hiddenFill xmlns:a14="http://schemas.microsoft.com/office/drawing/2010/main">
                <a:solidFill>
                  <a:srgbClr val="FFFFFF"/>
                </a:solidFill>
              </a14:hiddenFill>
            </a:ext>
          </a:extLst>
        </p:spPr>
      </p:pic>
      <p:sp>
        <p:nvSpPr>
          <p:cNvPr id="40" name="Стрелка вправо 39"/>
          <p:cNvSpPr/>
          <p:nvPr/>
        </p:nvSpPr>
        <p:spPr>
          <a:xfrm>
            <a:off x="5148064" y="3101035"/>
            <a:ext cx="576064" cy="484632"/>
          </a:xfrm>
          <a:prstGeom prst="rightArrow">
            <a:avLst/>
          </a:prstGeom>
          <a:solidFill>
            <a:srgbClr val="00B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p>
        </p:txBody>
      </p:sp>
      <p:sp>
        <p:nvSpPr>
          <p:cNvPr id="41" name="Стрелка вправо 40"/>
          <p:cNvSpPr/>
          <p:nvPr/>
        </p:nvSpPr>
        <p:spPr>
          <a:xfrm>
            <a:off x="5148064" y="4982994"/>
            <a:ext cx="576064" cy="484632"/>
          </a:xfrm>
          <a:prstGeom prst="rightArrow">
            <a:avLst/>
          </a:prstGeom>
          <a:solidFill>
            <a:srgbClr val="00B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p>
        </p:txBody>
      </p:sp>
      <p:sp>
        <p:nvSpPr>
          <p:cNvPr id="42" name="Прямоугольник 41"/>
          <p:cNvSpPr/>
          <p:nvPr/>
        </p:nvSpPr>
        <p:spPr>
          <a:xfrm>
            <a:off x="3663552" y="2447942"/>
            <a:ext cx="1096813" cy="50405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Местный координатор</a:t>
            </a:r>
            <a:endParaRPr lang="ru-RU" sz="1000" dirty="0"/>
          </a:p>
        </p:txBody>
      </p:sp>
      <p:sp>
        <p:nvSpPr>
          <p:cNvPr id="44" name="Стрелка вправо 43"/>
          <p:cNvSpPr/>
          <p:nvPr/>
        </p:nvSpPr>
        <p:spPr>
          <a:xfrm>
            <a:off x="5148064" y="1226102"/>
            <a:ext cx="576064" cy="484632"/>
          </a:xfrm>
          <a:prstGeom prst="rightArrow">
            <a:avLst/>
          </a:prstGeom>
          <a:solidFill>
            <a:srgbClr val="00B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p>
        </p:txBody>
      </p:sp>
      <p:sp>
        <p:nvSpPr>
          <p:cNvPr id="61" name="Стрелка вправо 60"/>
          <p:cNvSpPr/>
          <p:nvPr/>
        </p:nvSpPr>
        <p:spPr>
          <a:xfrm rot="10800000">
            <a:off x="5138643" y="1794555"/>
            <a:ext cx="576064" cy="484632"/>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62" name="Стрелка вправо 61"/>
          <p:cNvSpPr/>
          <p:nvPr/>
        </p:nvSpPr>
        <p:spPr>
          <a:xfrm rot="10800000">
            <a:off x="5088338" y="5480468"/>
            <a:ext cx="576064" cy="484632"/>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63" name="Стрелка вправо 62"/>
          <p:cNvSpPr/>
          <p:nvPr/>
        </p:nvSpPr>
        <p:spPr>
          <a:xfrm rot="10800000">
            <a:off x="5138643" y="3689711"/>
            <a:ext cx="576064" cy="484632"/>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64" name="Овал 63"/>
          <p:cNvSpPr/>
          <p:nvPr/>
        </p:nvSpPr>
        <p:spPr>
          <a:xfrm>
            <a:off x="5999242" y="260648"/>
            <a:ext cx="2461190" cy="2439322"/>
          </a:xfrm>
          <a:prstGeom prst="ellipse">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dirty="0" smtClean="0">
                <a:solidFill>
                  <a:schemeClr val="tx1"/>
                </a:solidFill>
              </a:rPr>
              <a:t>Сектор Басаева</a:t>
            </a:r>
          </a:p>
          <a:p>
            <a:pPr algn="ctr"/>
            <a:r>
              <a:rPr lang="ru-RU" sz="1600" dirty="0" smtClean="0"/>
              <a:t>Центр финансирования</a:t>
            </a:r>
            <a:endParaRPr lang="ru-RU" sz="1600" dirty="0"/>
          </a:p>
        </p:txBody>
      </p:sp>
      <p:sp>
        <p:nvSpPr>
          <p:cNvPr id="65" name="Овал 64"/>
          <p:cNvSpPr/>
          <p:nvPr/>
        </p:nvSpPr>
        <p:spPr>
          <a:xfrm>
            <a:off x="5999242" y="2091207"/>
            <a:ext cx="2461190" cy="2439322"/>
          </a:xfrm>
          <a:prstGeom prst="ellipse">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dirty="0" smtClean="0">
                <a:solidFill>
                  <a:schemeClr val="tx1"/>
                </a:solidFill>
              </a:rPr>
              <a:t>Сектор Умарова</a:t>
            </a:r>
          </a:p>
          <a:p>
            <a:pPr algn="ctr"/>
            <a:r>
              <a:rPr lang="ru-RU" sz="1600" dirty="0" smtClean="0"/>
              <a:t>Центр финансирования</a:t>
            </a:r>
            <a:endParaRPr lang="ru-RU" sz="1600" dirty="0"/>
          </a:p>
        </p:txBody>
      </p:sp>
      <p:sp>
        <p:nvSpPr>
          <p:cNvPr id="66" name="Овал 65"/>
          <p:cNvSpPr/>
          <p:nvPr/>
        </p:nvSpPr>
        <p:spPr>
          <a:xfrm>
            <a:off x="5999242" y="3908900"/>
            <a:ext cx="2461190" cy="2439322"/>
          </a:xfrm>
          <a:prstGeom prst="ellipse">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dirty="0" smtClean="0">
                <a:solidFill>
                  <a:schemeClr val="tx1"/>
                </a:solidFill>
              </a:rPr>
              <a:t>Сектор Закаева</a:t>
            </a:r>
          </a:p>
          <a:p>
            <a:pPr algn="ctr"/>
            <a:r>
              <a:rPr lang="ru-RU" sz="1600" dirty="0" smtClean="0"/>
              <a:t>Центр финансирования</a:t>
            </a:r>
            <a:endParaRPr lang="ru-RU" sz="1600" dirty="0"/>
          </a:p>
        </p:txBody>
      </p:sp>
      <p:sp>
        <p:nvSpPr>
          <p:cNvPr id="67" name="Прямоугольник 66"/>
          <p:cNvSpPr/>
          <p:nvPr/>
        </p:nvSpPr>
        <p:spPr>
          <a:xfrm>
            <a:off x="3663551" y="4377195"/>
            <a:ext cx="1096813" cy="41995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Местный координатор</a:t>
            </a:r>
            <a:endParaRPr lang="ru-RU" sz="1000" dirty="0"/>
          </a:p>
        </p:txBody>
      </p:sp>
      <p:sp>
        <p:nvSpPr>
          <p:cNvPr id="69" name="Прямоугольник 68"/>
          <p:cNvSpPr/>
          <p:nvPr/>
        </p:nvSpPr>
        <p:spPr>
          <a:xfrm>
            <a:off x="2007369" y="4377193"/>
            <a:ext cx="1096813" cy="41995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Исполнители</a:t>
            </a:r>
            <a:endParaRPr lang="ru-RU" sz="1000" dirty="0"/>
          </a:p>
        </p:txBody>
      </p:sp>
      <p:sp>
        <p:nvSpPr>
          <p:cNvPr id="70" name="Прямоугольник 69"/>
          <p:cNvSpPr/>
          <p:nvPr/>
        </p:nvSpPr>
        <p:spPr>
          <a:xfrm>
            <a:off x="2007368" y="2494798"/>
            <a:ext cx="1096813" cy="41995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Исполнители</a:t>
            </a:r>
            <a:endParaRPr lang="ru-RU" sz="1000" dirty="0"/>
          </a:p>
        </p:txBody>
      </p:sp>
      <p:pic>
        <p:nvPicPr>
          <p:cNvPr id="1026" name="Picture 2" descr="C:\Users\User\Pictures\Терроризм\Бин Ладен.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587" y="1308260"/>
            <a:ext cx="732023" cy="91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6505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54360"/>
            <a:ext cx="8280920" cy="1490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1200" dirty="0"/>
              <a:t>Резолюцией 49/60 Генеральной Ассамблеи ООН от 09.12.1994 г. была утверждена </a:t>
            </a:r>
            <a:r>
              <a:rPr lang="ru-RU" sz="1200" b="1" dirty="0"/>
              <a:t>Декларация о мерах по ликвидации международного терроризма.</a:t>
            </a:r>
          </a:p>
          <a:p>
            <a:r>
              <a:rPr lang="ru-RU" sz="1200" dirty="0"/>
              <a:t>Резолюцией 54/109 Генеральной Ассамблеи ООН от 09.12.1996 г. была принята </a:t>
            </a:r>
            <a:r>
              <a:rPr lang="ru-RU" sz="1200" b="1" dirty="0"/>
              <a:t>Международная конвенция о борьбе с финансированием терроризма.</a:t>
            </a:r>
          </a:p>
          <a:p>
            <a:r>
              <a:rPr lang="ru-RU" sz="1200" dirty="0"/>
              <a:t>Резолюцией 1373 Советом Безопасности ООН от 28.09.2001 г.  было принято </a:t>
            </a:r>
            <a:r>
              <a:rPr lang="ru-RU" sz="1200" b="1" dirty="0"/>
              <a:t>решение о дополнительных мерах борьбы со всеми фактами проявления международного терроризма и финансированием терроризма.</a:t>
            </a:r>
          </a:p>
        </p:txBody>
      </p:sp>
      <p:sp>
        <p:nvSpPr>
          <p:cNvPr id="5" name="Прямоугольник 4"/>
          <p:cNvSpPr/>
          <p:nvPr/>
        </p:nvSpPr>
        <p:spPr>
          <a:xfrm>
            <a:off x="395536" y="4221088"/>
            <a:ext cx="8280920" cy="2232247"/>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400" dirty="0"/>
              <a:t>В Российской Федерации, в соответствии с действующим законодательством, противодействие финансированию терроризма является составной частью финансового мониторинга в целях ПОД/ФТ и подразумевает под собой осуществление субъектами этой деятельности ряда специфических мер в отношении клиентов и проводимых ими операций.</a:t>
            </a:r>
          </a:p>
          <a:p>
            <a:r>
              <a:rPr lang="ru-RU" sz="1400" dirty="0"/>
              <a:t>Прежде всего, это касается идентификации клиентов и других лиц с Перечнем организаций и физических лиц, в отношении которых имеются сведения об их участии в террористической и экстремисткой деятельности. Соответствующий национальный перечень формируется и постоянно корректируется уполномоченным органом, в том числе и с учетом данных, поступающих от уполномоченных иностранных органов финансовой разведки, их правительств и международных организаций</a:t>
            </a:r>
            <a:r>
              <a:rPr lang="ru-RU" sz="1400" dirty="0" smtClean="0"/>
              <a:t>.</a:t>
            </a:r>
            <a:endParaRPr lang="ru-RU" sz="1400" dirty="0"/>
          </a:p>
        </p:txBody>
      </p:sp>
      <p:pic>
        <p:nvPicPr>
          <p:cNvPr id="7170" name="Picture 2" descr="C:\Users\User\Pictures\iCA89AN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13963"/>
            <a:ext cx="2119097" cy="158932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7172" name="Picture 4" descr="C:\Users\User\Pictures\iCACDT6N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178" y="2219110"/>
            <a:ext cx="2733636" cy="158932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7173" name="Picture 5" descr="C:\Users\User\Pictures\iCAV8KN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2219110"/>
            <a:ext cx="2112235" cy="158417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8054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04664"/>
            <a:ext cx="4968552" cy="23042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1200" dirty="0"/>
              <a:t>Список лиц, выпущенный в приложение к исполнительному указу президента США № </a:t>
            </a:r>
            <a:r>
              <a:rPr lang="ru-RU" sz="1200" dirty="0" smtClean="0"/>
              <a:t>13224 (выдержка):</a:t>
            </a:r>
          </a:p>
          <a:p>
            <a:endParaRPr lang="ru-RU" sz="1200" dirty="0"/>
          </a:p>
          <a:p>
            <a:pPr marL="171450" lvl="0" indent="-171450">
              <a:buFont typeface="Courier New" pitchFamily="49" charset="0"/>
              <a:buChar char="o"/>
            </a:pPr>
            <a:r>
              <a:rPr lang="en-US" sz="1400" dirty="0"/>
              <a:t>Al Qaida/Islamic Army.</a:t>
            </a:r>
            <a:endParaRPr lang="ru-RU" sz="1400" dirty="0"/>
          </a:p>
          <a:p>
            <a:pPr marL="171450" lvl="0" indent="-171450">
              <a:buFont typeface="Courier New" pitchFamily="49" charset="0"/>
              <a:buChar char="o"/>
            </a:pPr>
            <a:r>
              <a:rPr lang="en-US" sz="1400" dirty="0"/>
              <a:t>Abu Sayyaf Group.</a:t>
            </a:r>
            <a:endParaRPr lang="ru-RU" sz="1400" dirty="0"/>
          </a:p>
          <a:p>
            <a:pPr marL="171450" lvl="0" indent="-171450">
              <a:buFont typeface="Courier New" pitchFamily="49" charset="0"/>
              <a:buChar char="o"/>
            </a:pPr>
            <a:r>
              <a:rPr lang="en-US" sz="1400" dirty="0"/>
              <a:t>Armed Islamic Group (GIA).</a:t>
            </a:r>
            <a:endParaRPr lang="ru-RU" sz="1400" dirty="0"/>
          </a:p>
          <a:p>
            <a:pPr marL="171450" lvl="0" indent="-171450">
              <a:buFont typeface="Courier New" pitchFamily="49" charset="0"/>
              <a:buChar char="o"/>
            </a:pPr>
            <a:r>
              <a:rPr lang="en-US" sz="1400" dirty="0"/>
              <a:t>Harakat ul-Mujahidin (HUM).</a:t>
            </a:r>
            <a:endParaRPr lang="ru-RU" sz="1400" dirty="0"/>
          </a:p>
          <a:p>
            <a:pPr marL="171450" lvl="0" indent="-171450">
              <a:buFont typeface="Courier New" pitchFamily="49" charset="0"/>
              <a:buChar char="o"/>
            </a:pPr>
            <a:r>
              <a:rPr lang="en-US" sz="1400" dirty="0"/>
              <a:t>Al-Jihad (Egyptian Islamic Jihad).</a:t>
            </a:r>
            <a:endParaRPr lang="ru-RU" sz="1400" dirty="0"/>
          </a:p>
          <a:p>
            <a:pPr marL="171450" lvl="0" indent="-171450">
              <a:buFont typeface="Courier New" pitchFamily="49" charset="0"/>
              <a:buChar char="o"/>
            </a:pPr>
            <a:r>
              <a:rPr lang="en-US" sz="1400" dirty="0"/>
              <a:t>Islamic Movement of Uzbekistan (IMU).</a:t>
            </a:r>
            <a:endParaRPr lang="ru-RU" sz="1400" dirty="0"/>
          </a:p>
          <a:p>
            <a:pPr marL="171450" lvl="0" indent="-171450">
              <a:buFont typeface="Courier New" pitchFamily="49" charset="0"/>
              <a:buChar char="o"/>
            </a:pPr>
            <a:r>
              <a:rPr lang="en-US" sz="1400" dirty="0"/>
              <a:t>Asbat al-Ansar.</a:t>
            </a:r>
            <a:endParaRPr lang="ru-RU" sz="1400" dirty="0"/>
          </a:p>
          <a:p>
            <a:pPr marL="171450" indent="-171450">
              <a:buFont typeface="Courier New" pitchFamily="49" charset="0"/>
              <a:buChar char="o"/>
            </a:pPr>
            <a:r>
              <a:rPr lang="en-US" sz="1400" dirty="0"/>
              <a:t>Salafist Group for Call and Combat (GSPC)…</a:t>
            </a:r>
            <a:endParaRPr lang="ru-RU" sz="1400" dirty="0"/>
          </a:p>
        </p:txBody>
      </p:sp>
      <p:sp>
        <p:nvSpPr>
          <p:cNvPr id="5" name="Прямоугольник 4"/>
          <p:cNvSpPr/>
          <p:nvPr/>
        </p:nvSpPr>
        <p:spPr>
          <a:xfrm>
            <a:off x="467544" y="5445224"/>
            <a:ext cx="8208912" cy="1008112"/>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t>В случае идентификации лиц, проходящих по Перечню, с клиентами и контрагентами субъектами ПОД/ФТ должны предприниматься меры, предусмотренные национальным и международным правом.</a:t>
            </a:r>
          </a:p>
          <a:p>
            <a:pPr algn="ctr"/>
            <a:endParaRPr lang="ru-RU" sz="1200" dirty="0"/>
          </a:p>
        </p:txBody>
      </p:sp>
      <p:pic>
        <p:nvPicPr>
          <p:cNvPr id="6" name="Picture 3" descr="C:\Users\User\Pictures\iCAHZINJ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43567"/>
            <a:ext cx="3312368" cy="214161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8194" name="Picture 2" descr="C:\Users\User\Pictures\iCA5NHQ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743" y="2943567"/>
            <a:ext cx="2712713" cy="214161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8195" name="Picture 3" descr="C:\Users\User\Pictures\iCAKIQS5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3743" y="404663"/>
            <a:ext cx="2712713" cy="203453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5230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196752"/>
            <a:ext cx="8280920" cy="532859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200" dirty="0"/>
              <a:t>Всемирным банком выпущен очередной доклад о мировом развитии в 2011 году «Конфликты, безопасность и развитие». </a:t>
            </a:r>
            <a:endParaRPr lang="ru-RU" sz="1200" dirty="0" smtClean="0"/>
          </a:p>
          <a:p>
            <a:endParaRPr lang="ru-RU" sz="1200" dirty="0"/>
          </a:p>
          <a:p>
            <a:r>
              <a:rPr lang="ru-RU" sz="1200" dirty="0" smtClean="0"/>
              <a:t>Доклад </a:t>
            </a:r>
            <a:r>
              <a:rPr lang="ru-RU" sz="1200" dirty="0"/>
              <a:t>убедительно свидетельствует о том, что в современном мире повторяющееся насилие угрожает общему развитию, а в очагах таких конфликтов (Афганистан, Пакистан, Мали, Сальвадор, Кения и др.) отмечается сотрудничество террористов, экстремистов, сепаратистов и криминалитета в производстве и контрабанде наркотиков, международной контрабанде (в том числе оружия), похищении людей и торговле людьми.</a:t>
            </a:r>
          </a:p>
          <a:p>
            <a:r>
              <a:rPr lang="ru-RU" sz="1200" dirty="0"/>
              <a:t>Указанная деятельность осуществляется в целях реализации политических и криминальных целей, а также направлена на воспроизводство источников незаконного финансирования этой деятельности. Круг замыкается. А тем временем, по данным названного доклада, с 1998 года по 2009 год включительно жертвами терроризма в мире стало 48 828 человек. Прерванная жизнь на совести террористов «Красных бригад», «Ирландской республиканской армии», «Талибана», «Аль-Каиды», «Эускади та Аскатасуна» (ЭТА), «Баадер-Майнхоф» и ряда других.</a:t>
            </a:r>
          </a:p>
          <a:p>
            <a:r>
              <a:rPr lang="ru-RU" sz="1200" dirty="0"/>
              <a:t>Характерно, что повторяющиеся акты насилия, внутренние вооруженные конфликты, зарождение террористических и экстремистских организаций характерны для стран, население которых в социальном плане характеризуется следующими показателями:</a:t>
            </a:r>
          </a:p>
          <a:p>
            <a:r>
              <a:rPr lang="ru-RU" sz="1200" dirty="0"/>
              <a:t>60% получает недостаточное питание;</a:t>
            </a:r>
          </a:p>
          <a:p>
            <a:r>
              <a:rPr lang="ru-RU" sz="1200" dirty="0"/>
              <a:t>61% живет в нищете;</a:t>
            </a:r>
          </a:p>
          <a:p>
            <a:r>
              <a:rPr lang="ru-RU" sz="1200" dirty="0"/>
              <a:t>77% детей не посещают начальную школу;</a:t>
            </a:r>
          </a:p>
          <a:p>
            <a:r>
              <a:rPr lang="ru-RU" sz="1200" dirty="0"/>
              <a:t>71% детей умирает в возрасте до 5 лет;</a:t>
            </a:r>
          </a:p>
          <a:p>
            <a:r>
              <a:rPr lang="ru-RU" sz="1200" dirty="0"/>
              <a:t>64% родов принимается без участия медицинского персонала;</a:t>
            </a:r>
          </a:p>
          <a:p>
            <a:r>
              <a:rPr lang="ru-RU" sz="1200" dirty="0"/>
              <a:t>43% людей инфицированы ВИЧ инфекциями;</a:t>
            </a:r>
          </a:p>
          <a:p>
            <a:r>
              <a:rPr lang="ru-RU" sz="1200" dirty="0"/>
              <a:t>65% людей не имеет доступа к безопасным источникам воды;</a:t>
            </a:r>
          </a:p>
          <a:p>
            <a:r>
              <a:rPr lang="ru-RU" sz="1200" dirty="0"/>
              <a:t>54% людей не пользуются современной канализацией.</a:t>
            </a:r>
          </a:p>
          <a:p>
            <a:r>
              <a:rPr lang="ru-RU" sz="1200" dirty="0"/>
              <a:t>Всемирным банком также установлено, что повстанческие движения (террористические организации) и криминальные банды привлекают людей по сходным мотивам:</a:t>
            </a:r>
          </a:p>
          <a:p>
            <a:endParaRPr lang="ru-RU" sz="1200" dirty="0" smtClean="0"/>
          </a:p>
          <a:p>
            <a:r>
              <a:rPr lang="ru-RU" sz="1200" b="1" dirty="0" smtClean="0"/>
              <a:t>Доклад </a:t>
            </a:r>
            <a:r>
              <a:rPr lang="ru-RU" sz="1200" b="1" dirty="0"/>
              <a:t>о мировом развитии 2011, Конфликты, безопасность и развитие»</a:t>
            </a:r>
            <a:r>
              <a:rPr lang="ru-RU" sz="1200" dirty="0"/>
              <a:t>, 2012, М., «Весь мир»</a:t>
            </a:r>
          </a:p>
          <a:p>
            <a:pPr algn="ctr"/>
            <a:endParaRPr lang="ru-RU" sz="1200" dirty="0"/>
          </a:p>
        </p:txBody>
      </p:sp>
      <p:sp>
        <p:nvSpPr>
          <p:cNvPr id="6" name="Прямоугольник 5"/>
          <p:cNvSpPr/>
          <p:nvPr/>
        </p:nvSpPr>
        <p:spPr>
          <a:xfrm>
            <a:off x="395536" y="188640"/>
            <a:ext cx="3456384" cy="5760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solidFill>
                  <a:schemeClr val="tx1"/>
                </a:solidFill>
              </a:rPr>
              <a:t>Аналитика Всемирного банка </a:t>
            </a:r>
            <a:endParaRPr lang="ru-RU" sz="1400" dirty="0">
              <a:solidFill>
                <a:schemeClr val="tx1"/>
              </a:solidFill>
            </a:endParaRPr>
          </a:p>
        </p:txBody>
      </p:sp>
    </p:spTree>
    <p:extLst>
      <p:ext uri="{BB962C8B-B14F-4D97-AF65-F5344CB8AC3E}">
        <p14:creationId xmlns:p14="http://schemas.microsoft.com/office/powerpoint/2010/main" val="14793898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077072"/>
            <a:ext cx="3888432" cy="2304256"/>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600" u="sng" dirty="0"/>
              <a:t>Повстанцы</a:t>
            </a:r>
            <a:r>
              <a:rPr lang="ru-RU" sz="1600" dirty="0"/>
              <a:t>: </a:t>
            </a:r>
            <a:endParaRPr lang="ru-RU" sz="1600" dirty="0" smtClean="0"/>
          </a:p>
          <a:p>
            <a:endParaRPr lang="ru-RU" sz="1600" dirty="0" smtClean="0"/>
          </a:p>
          <a:p>
            <a:r>
              <a:rPr lang="ru-RU" sz="1600" dirty="0" smtClean="0"/>
              <a:t>39,5</a:t>
            </a:r>
            <a:r>
              <a:rPr lang="ru-RU" sz="1600" dirty="0"/>
              <a:t>% - безработица, </a:t>
            </a:r>
            <a:endParaRPr lang="ru-RU" sz="1600" dirty="0" smtClean="0"/>
          </a:p>
          <a:p>
            <a:r>
              <a:rPr lang="ru-RU" sz="1600" dirty="0" smtClean="0"/>
              <a:t>15</a:t>
            </a:r>
            <a:r>
              <a:rPr lang="ru-RU" sz="1600" dirty="0"/>
              <a:t>% - желание чувствовать себя более защищенным/могущественным, </a:t>
            </a:r>
            <a:endParaRPr lang="ru-RU" sz="1600" dirty="0" smtClean="0"/>
          </a:p>
          <a:p>
            <a:r>
              <a:rPr lang="ru-RU" sz="1600" dirty="0" smtClean="0"/>
              <a:t>13</a:t>
            </a:r>
            <a:r>
              <a:rPr lang="ru-RU" sz="1600" dirty="0"/>
              <a:t>% - вера в правоту дела/месть.</a:t>
            </a:r>
          </a:p>
          <a:p>
            <a:endParaRPr lang="ru-RU" sz="1200" u="sng" dirty="0" smtClean="0"/>
          </a:p>
          <a:p>
            <a:pPr algn="ctr"/>
            <a:endParaRPr lang="ru-RU" sz="1200" dirty="0"/>
          </a:p>
        </p:txBody>
      </p:sp>
      <p:sp>
        <p:nvSpPr>
          <p:cNvPr id="2" name="Прямоугольник 1"/>
          <p:cNvSpPr/>
          <p:nvPr/>
        </p:nvSpPr>
        <p:spPr>
          <a:xfrm>
            <a:off x="4788024" y="4077072"/>
            <a:ext cx="3923148" cy="2376264"/>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ru-RU" sz="1600" u="sng" dirty="0"/>
              <a:t>Бандиты</a:t>
            </a:r>
            <a:r>
              <a:rPr lang="ru-RU" sz="1600" dirty="0" smtClean="0"/>
              <a:t>:</a:t>
            </a:r>
          </a:p>
          <a:p>
            <a:r>
              <a:rPr lang="ru-RU" sz="1600" dirty="0" smtClean="0"/>
              <a:t> </a:t>
            </a:r>
            <a:endParaRPr lang="ru-RU" sz="1600" dirty="0"/>
          </a:p>
          <a:p>
            <a:r>
              <a:rPr lang="ru-RU" sz="1600" dirty="0"/>
              <a:t>46% - безработица, </a:t>
            </a:r>
          </a:p>
          <a:p>
            <a:r>
              <a:rPr lang="ru-RU" sz="1600" dirty="0"/>
              <a:t>13% - желание чувствовать себя более защищенным/могущественным, </a:t>
            </a:r>
          </a:p>
          <a:p>
            <a:r>
              <a:rPr lang="ru-RU" sz="1600" dirty="0"/>
              <a:t>8% - вера в правоту дела/месть</a:t>
            </a:r>
            <a:r>
              <a:rPr lang="ru-RU" sz="1600" dirty="0" smtClean="0"/>
              <a:t>.</a:t>
            </a:r>
          </a:p>
          <a:p>
            <a:endParaRPr lang="ru-RU" sz="1600" dirty="0"/>
          </a:p>
        </p:txBody>
      </p:sp>
      <p:sp>
        <p:nvSpPr>
          <p:cNvPr id="3" name="Прямоугольник 2"/>
          <p:cNvSpPr/>
          <p:nvPr/>
        </p:nvSpPr>
        <p:spPr>
          <a:xfrm>
            <a:off x="323528" y="260648"/>
            <a:ext cx="446449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t>Причины участия людей в вооруженных конфликтах</a:t>
            </a:r>
            <a:endParaRPr lang="ru-RU" sz="1400" dirty="0"/>
          </a:p>
        </p:txBody>
      </p:sp>
      <p:pic>
        <p:nvPicPr>
          <p:cNvPr id="9219" name="Picture 3" descr="C:\Users\User\Pictures\iCAEMA6D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383972"/>
            <a:ext cx="3888433" cy="233306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9220" name="Picture 4" descr="C:\Users\User\Pictures\iCA0998W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383973"/>
            <a:ext cx="3923149" cy="237645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6826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18769</Words>
  <Application>Microsoft Office PowerPoint</Application>
  <PresentationFormat>Экран (4:3)</PresentationFormat>
  <Paragraphs>1874</Paragraphs>
  <Slides>108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108</vt:i4>
      </vt:variant>
    </vt:vector>
  </HeadingPairs>
  <TitlesOfParts>
    <vt:vector size="10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Юрченко</dc:creator>
  <cp:lastModifiedBy>Юрченко</cp:lastModifiedBy>
  <cp:revision>1</cp:revision>
  <dcterms:created xsi:type="dcterms:W3CDTF">2013-02-27T09:53:12Z</dcterms:created>
  <dcterms:modified xsi:type="dcterms:W3CDTF">2013-02-27T09:57:17Z</dcterms:modified>
</cp:coreProperties>
</file>