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7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3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0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8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39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6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B0FE-9FED-4D14-8018-B2C74DB6C0B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ED69-2AD6-4F0F-AA57-44513391A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7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sedova@hse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User\Pictures\Бондиана\Штирлиц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0648"/>
            <a:ext cx="4645164" cy="438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Pictures\Вышка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46" y="980010"/>
            <a:ext cx="12382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6795" y="404664"/>
            <a:ext cx="3168352" cy="3556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 Antiqua" pitchFamily="18" charset="0"/>
              </a:rPr>
              <a:t>Институт проблем безопасности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4088579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  <a:ea typeface="BatangChe" pitchFamily="49" charset="-127"/>
              </a:rPr>
              <a:t>Наш девиз:  Выйти из толпы!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5345" y="4941168"/>
            <a:ext cx="8451779" cy="13681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  <a:latin typeface="a_StamperRg&amp;Bt" pitchFamily="82" charset="-52"/>
            </a:endParaRPr>
          </a:p>
          <a:p>
            <a:pPr algn="ctr"/>
            <a:endParaRPr lang="ru-RU" sz="2800" b="1" dirty="0">
              <a:solidFill>
                <a:schemeClr val="tx1"/>
              </a:solidFill>
              <a:latin typeface="a_StamperRg&amp;Bt" pitchFamily="82" charset="-52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a_StamperRg&amp;Bt" pitchFamily="82" charset="-52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StamperRg&amp;Bt" pitchFamily="82" charset="-52"/>
                <a:ea typeface="Meiryo" pitchFamily="34" charset="-128"/>
                <a:cs typeface="Meiryo" pitchFamily="34" charset="-128"/>
              </a:rPr>
              <a:t>Актуальные проблемы конкурентной (деловой) разведки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a_StamperRg&amp;Bt" pitchFamily="82" charset="-52"/>
              <a:ea typeface="Meiryo" pitchFamily="34" charset="-128"/>
              <a:cs typeface="Meiryo" pitchFamily="34" charset="-128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a_StamperRg&amp;Bt" pitchFamily="82" charset="-52"/>
              <a:ea typeface="Meiryo" pitchFamily="34" charset="-128"/>
              <a:cs typeface="Meiryo" pitchFamily="34" charset="-128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a_StamperRg&amp;Bt" pitchFamily="82" charset="-52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326146"/>
            <a:ext cx="3149611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Дисциплина для магистрантов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640" y="2258480"/>
            <a:ext cx="3149611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Общеуниверситетский пул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640" y="2765924"/>
            <a:ext cx="3124507" cy="61046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DS BroadBrush" pitchFamily="66" charset="0"/>
              </a:rPr>
              <a:t>МагоЛего </a:t>
            </a:r>
            <a:endParaRPr lang="ru-RU" sz="2400" dirty="0">
              <a:solidFill>
                <a:schemeClr val="tx1"/>
              </a:solidFill>
              <a:latin typeface="DS BroadBrush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3191" y="3783346"/>
            <a:ext cx="3124507" cy="61046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_PlakatTitul3D" pitchFamily="82" charset="-52"/>
              </a:rPr>
              <a:t>2017 г. </a:t>
            </a:r>
            <a:endParaRPr lang="ru-RU" sz="2400" dirty="0">
              <a:solidFill>
                <a:schemeClr val="tx1"/>
              </a:solidFill>
              <a:latin typeface="a_PlakatTitul3D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360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32656"/>
            <a:ext cx="835292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rePro-WideBlack" pitchFamily="50" charset="-52"/>
              </a:rPr>
              <a:t>Рекомендуемые темы итоговых рефератов по МагоЛего 2017:</a:t>
            </a:r>
            <a:endParaRPr lang="ru-RU" sz="1600" b="1" dirty="0">
              <a:latin typeface="MorePro-WideBlack" pitchFamily="50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980728"/>
            <a:ext cx="8352928" cy="5544616"/>
          </a:xfrm>
          <a:prstGeom prst="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Единого государственного реестра регистрации юридических лиц (</a:t>
            </a:r>
            <a:r>
              <a:rPr lang="ru-RU" sz="1400" dirty="0" smtClean="0"/>
              <a:t>ЕГРЮЛ) 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Единого государственного реестра индивидуальных предпринимателей (ЕГРПО</a:t>
            </a:r>
            <a:r>
              <a:rPr lang="ru-RU" sz="1400" dirty="0" smtClean="0"/>
              <a:t>) 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Информационно-справочной системы арбитражных судов в </a:t>
            </a:r>
            <a:r>
              <a:rPr lang="ru-RU" sz="1400" dirty="0" smtClean="0"/>
              <a:t>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официального сайта Федеральной налоговой службы Российской Федерации </a:t>
            </a:r>
            <a:r>
              <a:rPr lang="ru-RU" sz="1400" dirty="0" smtClean="0"/>
              <a:t> 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официального сайта Федеральной антимонопольной службы Российской Федерации </a:t>
            </a:r>
            <a:r>
              <a:rPr lang="ru-RU" sz="1400" dirty="0" smtClean="0"/>
              <a:t> 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официального сайта Центрального банка Российской Федерации </a:t>
            </a:r>
            <a:r>
              <a:rPr lang="ru-RU" sz="1400" dirty="0" smtClean="0"/>
              <a:t>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Использование </a:t>
            </a:r>
            <a:r>
              <a:rPr lang="ru-RU" sz="1400" dirty="0"/>
              <a:t>биржевой информации </a:t>
            </a:r>
            <a:r>
              <a:rPr lang="ru-RU" sz="1400" dirty="0" smtClean="0"/>
              <a:t>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официального сайта Министерства внутренних дел Российской Федерации в </a:t>
            </a:r>
            <a:r>
              <a:rPr lang="ru-RU" sz="1400" dirty="0" smtClean="0"/>
              <a:t>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официального сайта Прокуратуры Российской Федерации в </a:t>
            </a:r>
            <a:r>
              <a:rPr lang="ru-RU" sz="1400" dirty="0" smtClean="0"/>
              <a:t>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официального сайта Министерства Юстиции Российской Федерации </a:t>
            </a:r>
            <a:r>
              <a:rPr lang="ru-RU" sz="1400" dirty="0" smtClean="0"/>
              <a:t> в 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легальных возможностей Торгово-промышленной палаты Российской Федерации в </a:t>
            </a:r>
            <a:r>
              <a:rPr lang="ru-RU" sz="1400" dirty="0" smtClean="0"/>
              <a:t>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Использование легальных возможностей Российского союза промышленников и предпринимателей в </a:t>
            </a:r>
            <a:r>
              <a:rPr lang="ru-RU" sz="1400" dirty="0" smtClean="0"/>
              <a:t>интересах конкурентной (деловой) разведки;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803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695" y="476672"/>
            <a:ext cx="8352928" cy="5184576"/>
          </a:xfrm>
          <a:prstGeom prst="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13.  Использование </a:t>
            </a:r>
            <a:r>
              <a:rPr lang="ru-RU" sz="1400" dirty="0"/>
              <a:t>легальных возможностей аппарата Уполномоченного по правам предпринимательства при Президенте </a:t>
            </a:r>
            <a:r>
              <a:rPr lang="ru-RU" sz="1400" dirty="0" smtClean="0"/>
              <a:t> Российской </a:t>
            </a:r>
            <a:r>
              <a:rPr lang="ru-RU" sz="1400" dirty="0"/>
              <a:t>Федерации в интересах конкурентной (деловой) разведки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14.  Использование </a:t>
            </a:r>
            <a:r>
              <a:rPr lang="ru-RU" sz="1400" dirty="0"/>
              <a:t>института кредитных историй в Российской Федерации в интересах конкурентной (деловой) разведки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15.  Использование </a:t>
            </a:r>
            <a:r>
              <a:rPr lang="ru-RU" sz="1400" dirty="0"/>
              <a:t>международной сети Интернет в интересах конкурентной (деловой) разведки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16.  Использование </a:t>
            </a:r>
            <a:r>
              <a:rPr lang="ru-RU" sz="1400" dirty="0"/>
              <a:t>официальной бухгалтерской отчетности предприятий и организаций в интересах конкурентной (деловой) разведки</a:t>
            </a:r>
            <a:r>
              <a:rPr lang="ru-RU" sz="1400" dirty="0" smtClean="0"/>
              <a:t>;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17.  Использование </a:t>
            </a:r>
            <a:r>
              <a:rPr lang="ru-RU" sz="1400" dirty="0">
                <a:solidFill>
                  <a:schemeClr val="tx1"/>
                </a:solidFill>
              </a:rPr>
              <a:t>портала госзакупок при решении задач конкурентной (деловой) </a:t>
            </a:r>
            <a:r>
              <a:rPr lang="ru-RU" sz="1400" dirty="0" smtClean="0">
                <a:solidFill>
                  <a:schemeClr val="tx1"/>
                </a:solidFill>
              </a:rPr>
              <a:t>разведки;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18.  Особенности </a:t>
            </a:r>
            <a:r>
              <a:rPr lang="ru-RU" sz="1400" dirty="0">
                <a:solidFill>
                  <a:schemeClr val="tx1"/>
                </a:solidFill>
              </a:rPr>
              <a:t>решения задач поиска признаков конфликта интересов при проведении </a:t>
            </a:r>
            <a:r>
              <a:rPr lang="ru-RU" sz="1400" dirty="0" smtClean="0">
                <a:solidFill>
                  <a:schemeClr val="tx1"/>
                </a:solidFill>
              </a:rPr>
              <a:t>государственных и муниципальных закупок;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19.  Влияние степени </a:t>
            </a:r>
            <a:r>
              <a:rPr lang="ru-RU" sz="1400" dirty="0">
                <a:solidFill>
                  <a:schemeClr val="tx1"/>
                </a:solidFill>
              </a:rPr>
              <a:t>аффилированности </a:t>
            </a:r>
            <a:r>
              <a:rPr lang="ru-RU" sz="1400" dirty="0" smtClean="0">
                <a:solidFill>
                  <a:schemeClr val="tx1"/>
                </a:solidFill>
              </a:rPr>
              <a:t>конкурсантов между собой при подаче заявок на участие в одном и том же конкурсе в сфере государственных и муниципальных закупок;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20.  Корпоративный </a:t>
            </a:r>
            <a:r>
              <a:rPr lang="ru-RU" sz="1400" dirty="0">
                <a:solidFill>
                  <a:schemeClr val="tx1"/>
                </a:solidFill>
              </a:rPr>
              <a:t>подход к анализу контрагентов (на примере одной из компаний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21.  Инструментальные </a:t>
            </a:r>
            <a:r>
              <a:rPr lang="ru-RU" sz="1400" dirty="0">
                <a:solidFill>
                  <a:schemeClr val="tx1"/>
                </a:solidFill>
              </a:rPr>
              <a:t>средства конкурентной (деловой) разведки.</a:t>
            </a:r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ВАЖНО!!! Обращаем Ваше  внимание на то, что реферат должен включать две части – первая информационно-аналитическая, где Вы описываете различные  варианты использования и т.д. И вторая – практическая, которая включает в себя </a:t>
            </a:r>
            <a:r>
              <a:rPr lang="ru-RU" sz="1400" b="1" dirty="0" smtClean="0">
                <a:solidFill>
                  <a:srgbClr val="FF0000"/>
                </a:solidFill>
              </a:rPr>
              <a:t>непосредственно  инструкцию по  использованию </a:t>
            </a:r>
            <a:r>
              <a:rPr lang="ru-RU" sz="1400" dirty="0" smtClean="0">
                <a:solidFill>
                  <a:srgbClr val="FF0000"/>
                </a:solidFill>
              </a:rPr>
              <a:t>того предмета, что отражен в выбранной Вами теме.</a:t>
            </a:r>
          </a:p>
          <a:p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Рефераты загружаются в  проект «Реферат» в </a:t>
            </a:r>
            <a:r>
              <a:rPr lang="en-US" sz="1400" dirty="0" smtClean="0">
                <a:solidFill>
                  <a:schemeClr val="tx1"/>
                </a:solidFill>
              </a:rPr>
              <a:t>LMS</a:t>
            </a:r>
            <a:r>
              <a:rPr lang="ru-RU" sz="1400" dirty="0" smtClean="0">
                <a:solidFill>
                  <a:schemeClr val="tx1"/>
                </a:solidFill>
              </a:rPr>
              <a:t> до 10:00 17 марта 2017 года. Если по какой-то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причине у Вас нет доступа к </a:t>
            </a:r>
            <a:r>
              <a:rPr lang="en-US" sz="1400" dirty="0" smtClean="0">
                <a:solidFill>
                  <a:schemeClr val="tx1"/>
                </a:solidFill>
              </a:rPr>
              <a:t>LMS</a:t>
            </a:r>
            <a:r>
              <a:rPr lang="ru-RU" sz="1400" dirty="0" smtClean="0">
                <a:solidFill>
                  <a:schemeClr val="tx1"/>
                </a:solidFill>
              </a:rPr>
              <a:t>, то направляйте свою работу  по адресу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nsedova@hse.ru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95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450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Юрченко</dc:creator>
  <cp:lastModifiedBy>Седова Наталья Сергеевна</cp:lastModifiedBy>
  <cp:revision>15</cp:revision>
  <dcterms:created xsi:type="dcterms:W3CDTF">2017-01-23T06:47:34Z</dcterms:created>
  <dcterms:modified xsi:type="dcterms:W3CDTF">2017-01-23T10:22:28Z</dcterms:modified>
</cp:coreProperties>
</file>